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33"/>
  </p:notesMasterIdLst>
  <p:sldIdLst>
    <p:sldId id="375" r:id="rId2"/>
    <p:sldId id="439" r:id="rId3"/>
    <p:sldId id="452" r:id="rId4"/>
    <p:sldId id="456" r:id="rId5"/>
    <p:sldId id="455" r:id="rId6"/>
    <p:sldId id="453" r:id="rId7"/>
    <p:sldId id="458" r:id="rId8"/>
    <p:sldId id="438" r:id="rId9"/>
    <p:sldId id="457" r:id="rId10"/>
    <p:sldId id="459" r:id="rId11"/>
    <p:sldId id="460" r:id="rId12"/>
    <p:sldId id="464" r:id="rId13"/>
    <p:sldId id="463" r:id="rId14"/>
    <p:sldId id="462" r:id="rId15"/>
    <p:sldId id="461" r:id="rId16"/>
    <p:sldId id="443" r:id="rId17"/>
    <p:sldId id="444" r:id="rId18"/>
    <p:sldId id="445" r:id="rId19"/>
    <p:sldId id="465" r:id="rId20"/>
    <p:sldId id="450" r:id="rId21"/>
    <p:sldId id="451" r:id="rId22"/>
    <p:sldId id="446" r:id="rId23"/>
    <p:sldId id="447" r:id="rId24"/>
    <p:sldId id="448" r:id="rId25"/>
    <p:sldId id="466" r:id="rId26"/>
    <p:sldId id="467" r:id="rId27"/>
    <p:sldId id="468" r:id="rId28"/>
    <p:sldId id="469" r:id="rId29"/>
    <p:sldId id="470" r:id="rId30"/>
    <p:sldId id="471" r:id="rId31"/>
    <p:sldId id="472" r:id="rId32"/>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6464"/>
    <a:srgbClr val="FF3399"/>
    <a:srgbClr val="008080"/>
    <a:srgbClr val="E5E000"/>
    <a:srgbClr val="CC66FF"/>
    <a:srgbClr val="3366FF"/>
    <a:srgbClr val="FF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autoAdjust="0"/>
  </p:normalViewPr>
  <p:slideViewPr>
    <p:cSldViewPr>
      <p:cViewPr varScale="1">
        <p:scale>
          <a:sx n="82" d="100"/>
          <a:sy n="82" d="100"/>
        </p:scale>
        <p:origin x="147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11" Type="http://schemas.openxmlformats.org/officeDocument/2006/relationships/image" Target="../media/image12.wmf"/><Relationship Id="rId5" Type="http://schemas.openxmlformats.org/officeDocument/2006/relationships/image" Target="../media/image6.wmf"/><Relationship Id="rId10" Type="http://schemas.openxmlformats.org/officeDocument/2006/relationships/image" Target="../media/image11.wmf"/><Relationship Id="rId4" Type="http://schemas.openxmlformats.org/officeDocument/2006/relationships/image" Target="../media/image5.wmf"/><Relationship Id="rId9"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78439D4-5BE1-4FF3-9905-A60F59DF37A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chemeClr val="bg2"/>
            </a:gs>
            <a:gs pos="50000">
              <a:schemeClr val="bg1"/>
            </a:gs>
            <a:gs pos="100000">
              <a:schemeClr val="bg2"/>
            </a:gs>
          </a:gsLst>
          <a:lin ang="0" scaled="1"/>
        </a:gradFill>
        <a:effectLst>
          <a:outerShdw dist="107763" dir="2700000" algn="ctr" rotWithShape="0">
            <a:srgbClr val="000000"/>
          </a:outerShdw>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18325"/>
            <a:chOff x="0" y="0"/>
            <a:chExt cx="5760" cy="4358"/>
          </a:xfrm>
        </p:grpSpPr>
        <p:sp>
          <p:nvSpPr>
            <p:cNvPr id="5" name="Rectangle 3"/>
            <p:cNvSpPr>
              <a:spLocks noChangeArrowheads="1"/>
            </p:cNvSpPr>
            <p:nvPr/>
          </p:nvSpPr>
          <p:spPr bwMode="invGray">
            <a:xfrm>
              <a:off x="5533" y="280"/>
              <a:ext cx="227" cy="1986"/>
            </a:xfrm>
            <a:prstGeom prst="rect">
              <a:avLst/>
            </a:prstGeom>
            <a:gradFill rotWithShape="0">
              <a:gsLst>
                <a:gs pos="0">
                  <a:schemeClr val="bg2"/>
                </a:gs>
                <a:gs pos="50000">
                  <a:schemeClr val="hlink"/>
                </a:gs>
                <a:gs pos="100000">
                  <a:schemeClr val="bg2"/>
                </a:gs>
              </a:gsLst>
              <a:lin ang="0" scaled="1"/>
            </a:gradFill>
            <a:ln w="9525">
              <a:noFill/>
              <a:miter lim="800000"/>
              <a:headEnd/>
              <a:tailEnd/>
            </a:ln>
          </p:spPr>
          <p:txBody>
            <a:bodyPr wrap="none" anchor="ctr"/>
            <a:lstStyle/>
            <a:p>
              <a:pPr>
                <a:defRPr/>
              </a:pPr>
              <a:endParaRPr lang="zh-CN" altLang="en-US"/>
            </a:p>
          </p:txBody>
        </p:sp>
        <p:sp>
          <p:nvSpPr>
            <p:cNvPr id="6" name="Freeform 4"/>
            <p:cNvSpPr>
              <a:spLocks/>
            </p:cNvSpPr>
            <p:nvPr/>
          </p:nvSpPr>
          <p:spPr bwMode="invGray">
            <a:xfrm>
              <a:off x="0" y="0"/>
              <a:ext cx="5760" cy="1344"/>
            </a:xfrm>
            <a:custGeom>
              <a:avLst/>
              <a:gdLst/>
              <a:ahLst/>
              <a:cxnLst>
                <a:cxn ang="0">
                  <a:pos x="0" y="0"/>
                </a:cxn>
                <a:cxn ang="0">
                  <a:pos x="5760" y="0"/>
                </a:cxn>
                <a:cxn ang="0">
                  <a:pos x="5760" y="720"/>
                </a:cxn>
                <a:cxn ang="0">
                  <a:pos x="3600" y="624"/>
                </a:cxn>
                <a:cxn ang="0">
                  <a:pos x="0" y="1000"/>
                </a:cxn>
                <a:cxn ang="0">
                  <a:pos x="0" y="0"/>
                </a:cxn>
              </a:cxnLst>
              <a:rect l="0" t="0" r="r" b="b"/>
              <a:pathLst>
                <a:path w="5760" h="1104">
                  <a:moveTo>
                    <a:pt x="0" y="0"/>
                  </a:moveTo>
                  <a:lnTo>
                    <a:pt x="5760" y="0"/>
                  </a:lnTo>
                  <a:lnTo>
                    <a:pt x="5760" y="720"/>
                  </a:lnTo>
                  <a:cubicBezTo>
                    <a:pt x="5400" y="824"/>
                    <a:pt x="4560" y="577"/>
                    <a:pt x="3600" y="624"/>
                  </a:cubicBezTo>
                  <a:cubicBezTo>
                    <a:pt x="2640" y="671"/>
                    <a:pt x="600" y="1104"/>
                    <a:pt x="0" y="1000"/>
                  </a:cubicBezTo>
                  <a:lnTo>
                    <a:pt x="0" y="0"/>
                  </a:lnTo>
                  <a:close/>
                </a:path>
              </a:pathLst>
            </a:custGeom>
            <a:gradFill rotWithShape="0">
              <a:gsLst>
                <a:gs pos="0">
                  <a:schemeClr val="bg2"/>
                </a:gs>
                <a:gs pos="50000">
                  <a:schemeClr val="bg1"/>
                </a:gs>
                <a:gs pos="100000">
                  <a:schemeClr val="bg2"/>
                </a:gs>
              </a:gsLst>
              <a:lin ang="0" scaled="1"/>
            </a:gradFill>
            <a:ln w="9525">
              <a:noFill/>
              <a:round/>
              <a:headEnd/>
              <a:tailEnd/>
            </a:ln>
          </p:spPr>
          <p:txBody>
            <a:bodyPr wrap="none" anchor="ctr"/>
            <a:lstStyle/>
            <a:p>
              <a:pPr>
                <a:defRPr/>
              </a:pPr>
              <a:endParaRPr lang="zh-CN" altLang="en-US"/>
            </a:p>
          </p:txBody>
        </p:sp>
        <p:sp>
          <p:nvSpPr>
            <p:cNvPr id="7" name="Freeform 5"/>
            <p:cNvSpPr>
              <a:spLocks/>
            </p:cNvSpPr>
            <p:nvPr/>
          </p:nvSpPr>
          <p:spPr bwMode="invGray">
            <a:xfrm>
              <a:off x="0" y="733"/>
              <a:ext cx="5760" cy="3587"/>
            </a:xfrm>
            <a:custGeom>
              <a:avLst/>
              <a:gdLst/>
              <a:ahLst/>
              <a:cxnLst>
                <a:cxn ang="0">
                  <a:pos x="0" y="582"/>
                </a:cxn>
                <a:cxn ang="0">
                  <a:pos x="2640" y="267"/>
                </a:cxn>
                <a:cxn ang="0">
                  <a:pos x="3373" y="160"/>
                </a:cxn>
                <a:cxn ang="0">
                  <a:pos x="5760" y="358"/>
                </a:cxn>
                <a:cxn ang="0">
                  <a:pos x="5760" y="3587"/>
                </a:cxn>
                <a:cxn ang="0">
                  <a:pos x="0" y="3587"/>
                </a:cxn>
                <a:cxn ang="0">
                  <a:pos x="0" y="582"/>
                </a:cxn>
              </a:cxnLst>
              <a:rect l="0" t="0" r="r" b="b"/>
              <a:pathLst>
                <a:path w="5760" h="3587">
                  <a:moveTo>
                    <a:pt x="0" y="582"/>
                  </a:moveTo>
                  <a:cubicBezTo>
                    <a:pt x="1027" y="680"/>
                    <a:pt x="1960" y="387"/>
                    <a:pt x="2640" y="267"/>
                  </a:cubicBezTo>
                  <a:cubicBezTo>
                    <a:pt x="2640" y="267"/>
                    <a:pt x="3268" y="180"/>
                    <a:pt x="3373" y="160"/>
                  </a:cubicBezTo>
                  <a:cubicBezTo>
                    <a:pt x="4120" y="0"/>
                    <a:pt x="5280" y="358"/>
                    <a:pt x="5760" y="358"/>
                  </a:cubicBezTo>
                  <a:lnTo>
                    <a:pt x="5760" y="3587"/>
                  </a:lnTo>
                  <a:lnTo>
                    <a:pt x="0" y="3587"/>
                  </a:lnTo>
                  <a:cubicBezTo>
                    <a:pt x="0" y="3587"/>
                    <a:pt x="0" y="582"/>
                    <a:pt x="0" y="582"/>
                  </a:cubicBezTo>
                  <a:close/>
                </a:path>
              </a:pathLst>
            </a:custGeom>
            <a:gradFill rotWithShape="0">
              <a:gsLst>
                <a:gs pos="0">
                  <a:schemeClr val="bg2"/>
                </a:gs>
                <a:gs pos="50000">
                  <a:schemeClr val="bg1"/>
                </a:gs>
                <a:gs pos="100000">
                  <a:schemeClr val="bg2"/>
                </a:gs>
              </a:gsLst>
              <a:lin ang="0" scaled="1"/>
            </a:gradFill>
            <a:ln w="9525" cap="flat">
              <a:noFill/>
              <a:prstDash val="solid"/>
              <a:round/>
              <a:headEnd type="none" w="med" len="med"/>
              <a:tailEnd type="none" w="med" len="med"/>
            </a:ln>
            <a:effectLst/>
          </p:spPr>
          <p:txBody>
            <a:bodyPr wrap="none" anchor="ctr"/>
            <a:lstStyle/>
            <a:p>
              <a:pPr>
                <a:defRPr/>
              </a:pPr>
              <a:endParaRPr lang="zh-CN" altLang="en-US"/>
            </a:p>
          </p:txBody>
        </p:sp>
        <p:sp>
          <p:nvSpPr>
            <p:cNvPr id="8" name="Freeform 6"/>
            <p:cNvSpPr>
              <a:spLocks/>
            </p:cNvSpPr>
            <p:nvPr/>
          </p:nvSpPr>
          <p:spPr bwMode="invGray">
            <a:xfrm>
              <a:off x="0" y="184"/>
              <a:ext cx="5760" cy="538"/>
            </a:xfrm>
            <a:custGeom>
              <a:avLst/>
              <a:gdLst/>
              <a:ahLst/>
              <a:cxnLst>
                <a:cxn ang="0">
                  <a:pos x="0" y="163"/>
                </a:cxn>
                <a:cxn ang="0">
                  <a:pos x="0" y="403"/>
                </a:cxn>
                <a:cxn ang="0">
                  <a:pos x="1773" y="443"/>
                </a:cxn>
                <a:cxn ang="0">
                  <a:pos x="4573" y="176"/>
                </a:cxn>
                <a:cxn ang="0">
                  <a:pos x="5760" y="536"/>
                </a:cxn>
                <a:cxn ang="0">
                  <a:pos x="5760" y="163"/>
                </a:cxn>
                <a:cxn ang="0">
                  <a:pos x="4560" y="29"/>
                </a:cxn>
                <a:cxn ang="0">
                  <a:pos x="1987" y="336"/>
                </a:cxn>
                <a:cxn ang="0">
                  <a:pos x="0" y="163"/>
                </a:cxn>
              </a:cxnLst>
              <a:rect l="0" t="0" r="r" b="b"/>
              <a:pathLst>
                <a:path w="5760" h="538">
                  <a:moveTo>
                    <a:pt x="0" y="163"/>
                  </a:moveTo>
                  <a:lnTo>
                    <a:pt x="0" y="403"/>
                  </a:lnTo>
                  <a:cubicBezTo>
                    <a:pt x="295" y="450"/>
                    <a:pt x="1011" y="481"/>
                    <a:pt x="1773" y="443"/>
                  </a:cubicBezTo>
                  <a:cubicBezTo>
                    <a:pt x="2535" y="405"/>
                    <a:pt x="3909" y="161"/>
                    <a:pt x="4573" y="176"/>
                  </a:cubicBezTo>
                  <a:cubicBezTo>
                    <a:pt x="5237" y="191"/>
                    <a:pt x="5562" y="538"/>
                    <a:pt x="5760" y="536"/>
                  </a:cubicBezTo>
                  <a:lnTo>
                    <a:pt x="5760" y="163"/>
                  </a:lnTo>
                  <a:cubicBezTo>
                    <a:pt x="5560" y="79"/>
                    <a:pt x="5189" y="0"/>
                    <a:pt x="4560" y="29"/>
                  </a:cubicBezTo>
                  <a:cubicBezTo>
                    <a:pt x="3931" y="58"/>
                    <a:pt x="2747" y="314"/>
                    <a:pt x="1987" y="336"/>
                  </a:cubicBezTo>
                  <a:cubicBezTo>
                    <a:pt x="1227" y="358"/>
                    <a:pt x="414" y="199"/>
                    <a:pt x="0" y="163"/>
                  </a:cubicBezTo>
                  <a:close/>
                </a:path>
              </a:pathLst>
            </a:custGeom>
            <a:gradFill rotWithShape="0">
              <a:gsLst>
                <a:gs pos="0">
                  <a:schemeClr val="bg1"/>
                </a:gs>
                <a:gs pos="50000">
                  <a:schemeClr val="bg2"/>
                </a:gs>
                <a:gs pos="100000">
                  <a:schemeClr val="bg1"/>
                </a:gs>
              </a:gsLst>
              <a:lin ang="0" scaled="1"/>
            </a:gradFill>
            <a:ln w="9525">
              <a:noFill/>
              <a:round/>
              <a:headEnd/>
              <a:tailEnd/>
            </a:ln>
          </p:spPr>
          <p:txBody>
            <a:bodyPr wrap="none" anchor="ctr"/>
            <a:lstStyle/>
            <a:p>
              <a:pPr>
                <a:defRPr/>
              </a:pPr>
              <a:endParaRPr lang="zh-CN" altLang="en-US"/>
            </a:p>
          </p:txBody>
        </p:sp>
        <p:sp>
          <p:nvSpPr>
            <p:cNvPr id="9" name="Freeform 7"/>
            <p:cNvSpPr>
              <a:spLocks/>
            </p:cNvSpPr>
            <p:nvPr/>
          </p:nvSpPr>
          <p:spPr bwMode="hidden">
            <a:xfrm>
              <a:off x="0" y="1515"/>
              <a:ext cx="5760" cy="674"/>
            </a:xfrm>
            <a:custGeom>
              <a:avLst/>
              <a:gdLst/>
              <a:ahLst/>
              <a:cxnLst>
                <a:cxn ang="0">
                  <a:pos x="0" y="246"/>
                </a:cxn>
                <a:cxn ang="0">
                  <a:pos x="0" y="406"/>
                </a:cxn>
                <a:cxn ang="0">
                  <a:pos x="1280" y="645"/>
                </a:cxn>
                <a:cxn ang="0">
                  <a:pos x="1627" y="580"/>
                </a:cxn>
                <a:cxn ang="0">
                  <a:pos x="4493" y="113"/>
                </a:cxn>
                <a:cxn ang="0">
                  <a:pos x="5760" y="606"/>
                </a:cxn>
                <a:cxn ang="0">
                  <a:pos x="5760" y="233"/>
                </a:cxn>
                <a:cxn ang="0">
                  <a:pos x="4040" y="33"/>
                </a:cxn>
                <a:cxn ang="0">
                  <a:pos x="1093" y="433"/>
                </a:cxn>
                <a:cxn ang="0">
                  <a:pos x="0" y="246"/>
                </a:cxn>
              </a:cxnLst>
              <a:rect l="0" t="0" r="r" b="b"/>
              <a:pathLst>
                <a:path w="5760" h="674">
                  <a:moveTo>
                    <a:pt x="0" y="246"/>
                  </a:moveTo>
                  <a:lnTo>
                    <a:pt x="0" y="406"/>
                  </a:lnTo>
                  <a:cubicBezTo>
                    <a:pt x="213" y="463"/>
                    <a:pt x="1009" y="616"/>
                    <a:pt x="1280" y="645"/>
                  </a:cubicBezTo>
                  <a:cubicBezTo>
                    <a:pt x="1551" y="674"/>
                    <a:pt x="1092" y="669"/>
                    <a:pt x="1627" y="580"/>
                  </a:cubicBezTo>
                  <a:cubicBezTo>
                    <a:pt x="2162" y="491"/>
                    <a:pt x="3804" y="109"/>
                    <a:pt x="4493" y="113"/>
                  </a:cubicBezTo>
                  <a:cubicBezTo>
                    <a:pt x="5182" y="117"/>
                    <a:pt x="5549" y="586"/>
                    <a:pt x="5760" y="606"/>
                  </a:cubicBezTo>
                  <a:lnTo>
                    <a:pt x="5760" y="233"/>
                  </a:lnTo>
                  <a:cubicBezTo>
                    <a:pt x="5471" y="158"/>
                    <a:pt x="4818" y="0"/>
                    <a:pt x="4040" y="33"/>
                  </a:cubicBezTo>
                  <a:cubicBezTo>
                    <a:pt x="3262" y="66"/>
                    <a:pt x="1766" y="398"/>
                    <a:pt x="1093" y="433"/>
                  </a:cubicBezTo>
                  <a:cubicBezTo>
                    <a:pt x="420" y="468"/>
                    <a:pt x="228" y="285"/>
                    <a:pt x="0" y="246"/>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p>
          </p:txBody>
        </p:sp>
        <p:sp>
          <p:nvSpPr>
            <p:cNvPr id="10" name="Freeform 8"/>
            <p:cNvSpPr>
              <a:spLocks/>
            </p:cNvSpPr>
            <p:nvPr/>
          </p:nvSpPr>
          <p:spPr bwMode="white">
            <a:xfrm>
              <a:off x="1560" y="959"/>
              <a:ext cx="4200" cy="3361"/>
            </a:xfrm>
            <a:custGeom>
              <a:avLst/>
              <a:gdLst/>
              <a:ahLst/>
              <a:cxnLst>
                <a:cxn ang="0">
                  <a:pos x="0" y="3361"/>
                </a:cxn>
                <a:cxn ang="0">
                  <a:pos x="1054" y="295"/>
                </a:cxn>
                <a:cxn ang="0">
                  <a:pos x="4200" y="1588"/>
                </a:cxn>
                <a:cxn ang="0">
                  <a:pos x="4200" y="2028"/>
                </a:cxn>
                <a:cxn ang="0">
                  <a:pos x="1200" y="442"/>
                </a:cxn>
                <a:cxn ang="0">
                  <a:pos x="347" y="3361"/>
                </a:cxn>
                <a:cxn ang="0">
                  <a:pos x="0" y="3361"/>
                </a:cxn>
              </a:cxnLst>
              <a:rect l="0" t="0" r="r" b="b"/>
              <a:pathLst>
                <a:path w="4200" h="3361">
                  <a:moveTo>
                    <a:pt x="0" y="3361"/>
                  </a:moveTo>
                  <a:cubicBezTo>
                    <a:pt x="118" y="2850"/>
                    <a:pt x="354" y="590"/>
                    <a:pt x="1054" y="295"/>
                  </a:cubicBezTo>
                  <a:cubicBezTo>
                    <a:pt x="1754" y="0"/>
                    <a:pt x="3676" y="1299"/>
                    <a:pt x="4200" y="1588"/>
                  </a:cubicBezTo>
                  <a:lnTo>
                    <a:pt x="4200" y="2028"/>
                  </a:lnTo>
                  <a:cubicBezTo>
                    <a:pt x="3700" y="1837"/>
                    <a:pt x="1842" y="220"/>
                    <a:pt x="1200" y="442"/>
                  </a:cubicBezTo>
                  <a:cubicBezTo>
                    <a:pt x="558" y="664"/>
                    <a:pt x="547" y="2875"/>
                    <a:pt x="347" y="3361"/>
                  </a:cubicBezTo>
                  <a:lnTo>
                    <a:pt x="0" y="3361"/>
                  </a:lnTo>
                  <a:close/>
                </a:path>
              </a:pathLst>
            </a:custGeom>
            <a:gradFill rotWithShape="0">
              <a:gsLst>
                <a:gs pos="0">
                  <a:schemeClr val="accent2"/>
                </a:gs>
                <a:gs pos="50000">
                  <a:schemeClr val="bg1"/>
                </a:gs>
                <a:gs pos="100000">
                  <a:schemeClr val="accent2"/>
                </a:gs>
              </a:gsLst>
              <a:lin ang="5400000" scaled="1"/>
            </a:gradFill>
            <a:ln w="9525">
              <a:noFill/>
              <a:round/>
              <a:headEnd/>
              <a:tailEnd/>
            </a:ln>
          </p:spPr>
          <p:txBody>
            <a:bodyPr wrap="none" anchor="ctr"/>
            <a:lstStyle/>
            <a:p>
              <a:pPr>
                <a:defRPr/>
              </a:pPr>
              <a:endParaRPr lang="zh-CN" altLang="en-US"/>
            </a:p>
          </p:txBody>
        </p:sp>
        <p:sp>
          <p:nvSpPr>
            <p:cNvPr id="11" name="Freeform 9"/>
            <p:cNvSpPr>
              <a:spLocks/>
            </p:cNvSpPr>
            <p:nvPr/>
          </p:nvSpPr>
          <p:spPr bwMode="invGray">
            <a:xfrm>
              <a:off x="0" y="2169"/>
              <a:ext cx="5760" cy="1925"/>
            </a:xfrm>
            <a:custGeom>
              <a:avLst/>
              <a:gdLst/>
              <a:ahLst/>
              <a:cxnLst>
                <a:cxn ang="0">
                  <a:pos x="0" y="804"/>
                </a:cxn>
                <a:cxn ang="0">
                  <a:pos x="0" y="991"/>
                </a:cxn>
                <a:cxn ang="0">
                  <a:pos x="1547" y="1818"/>
                </a:cxn>
                <a:cxn ang="0">
                  <a:pos x="3253" y="351"/>
                </a:cxn>
                <a:cxn ang="0">
                  <a:pos x="5760" y="1537"/>
                </a:cxn>
                <a:cxn ang="0">
                  <a:pos x="5760" y="1151"/>
                </a:cxn>
                <a:cxn ang="0">
                  <a:pos x="3240" y="84"/>
                </a:cxn>
                <a:cxn ang="0">
                  <a:pos x="1573" y="1671"/>
                </a:cxn>
                <a:cxn ang="0">
                  <a:pos x="0" y="804"/>
                </a:cxn>
              </a:cxnLst>
              <a:rect l="0" t="0" r="r" b="b"/>
              <a:pathLst>
                <a:path w="5760" h="1925">
                  <a:moveTo>
                    <a:pt x="0" y="804"/>
                  </a:moveTo>
                  <a:lnTo>
                    <a:pt x="0" y="991"/>
                  </a:lnTo>
                  <a:cubicBezTo>
                    <a:pt x="258" y="1160"/>
                    <a:pt x="1005" y="1925"/>
                    <a:pt x="1547" y="1818"/>
                  </a:cubicBezTo>
                  <a:cubicBezTo>
                    <a:pt x="2089" y="1711"/>
                    <a:pt x="2551" y="398"/>
                    <a:pt x="3253" y="351"/>
                  </a:cubicBezTo>
                  <a:cubicBezTo>
                    <a:pt x="3955" y="304"/>
                    <a:pt x="5342" y="1404"/>
                    <a:pt x="5760" y="1537"/>
                  </a:cubicBezTo>
                  <a:lnTo>
                    <a:pt x="5760" y="1151"/>
                  </a:lnTo>
                  <a:cubicBezTo>
                    <a:pt x="5405" y="1124"/>
                    <a:pt x="3982" y="0"/>
                    <a:pt x="3240" y="84"/>
                  </a:cubicBezTo>
                  <a:cubicBezTo>
                    <a:pt x="2542" y="171"/>
                    <a:pt x="2113" y="1551"/>
                    <a:pt x="1573" y="1671"/>
                  </a:cubicBezTo>
                  <a:cubicBezTo>
                    <a:pt x="1033" y="1791"/>
                    <a:pt x="262" y="826"/>
                    <a:pt x="0" y="804"/>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p>
          </p:txBody>
        </p:sp>
        <p:sp>
          <p:nvSpPr>
            <p:cNvPr id="12" name="Freeform 10"/>
            <p:cNvSpPr>
              <a:spLocks/>
            </p:cNvSpPr>
            <p:nvPr/>
          </p:nvSpPr>
          <p:spPr bwMode="white">
            <a:xfrm>
              <a:off x="0" y="2238"/>
              <a:ext cx="3929" cy="2120"/>
            </a:xfrm>
            <a:custGeom>
              <a:avLst/>
              <a:gdLst/>
              <a:ahLst/>
              <a:cxnLst>
                <a:cxn ang="0">
                  <a:pos x="0" y="415"/>
                </a:cxn>
                <a:cxn ang="0">
                  <a:pos x="0" y="508"/>
                </a:cxn>
                <a:cxn ang="0">
                  <a:pos x="1933" y="229"/>
                </a:cxn>
                <a:cxn ang="0">
                  <a:pos x="3920" y="1055"/>
                </a:cxn>
                <a:cxn ang="0">
                  <a:pos x="3587" y="2082"/>
                </a:cxn>
                <a:cxn ang="0">
                  <a:pos x="3947" y="829"/>
                </a:cxn>
                <a:cxn ang="0">
                  <a:pos x="2253" y="69"/>
                </a:cxn>
                <a:cxn ang="0">
                  <a:pos x="0" y="415"/>
                </a:cxn>
              </a:cxnLst>
              <a:rect l="0" t="0" r="r" b="b"/>
              <a:pathLst>
                <a:path w="4196" h="2120">
                  <a:moveTo>
                    <a:pt x="0" y="415"/>
                  </a:moveTo>
                  <a:lnTo>
                    <a:pt x="0" y="508"/>
                  </a:lnTo>
                  <a:cubicBezTo>
                    <a:pt x="160" y="577"/>
                    <a:pt x="1280" y="138"/>
                    <a:pt x="1933" y="229"/>
                  </a:cubicBezTo>
                  <a:cubicBezTo>
                    <a:pt x="2586" y="320"/>
                    <a:pt x="3644" y="746"/>
                    <a:pt x="3920" y="1055"/>
                  </a:cubicBezTo>
                  <a:cubicBezTo>
                    <a:pt x="4196" y="1364"/>
                    <a:pt x="3583" y="2120"/>
                    <a:pt x="3587" y="2082"/>
                  </a:cubicBezTo>
                  <a:lnTo>
                    <a:pt x="3947" y="829"/>
                  </a:lnTo>
                  <a:cubicBezTo>
                    <a:pt x="3725" y="494"/>
                    <a:pt x="2911" y="138"/>
                    <a:pt x="2253" y="69"/>
                  </a:cubicBezTo>
                  <a:cubicBezTo>
                    <a:pt x="1595" y="0"/>
                    <a:pt x="469" y="343"/>
                    <a:pt x="0" y="415"/>
                  </a:cubicBezTo>
                  <a:close/>
                </a:path>
              </a:pathLst>
            </a:custGeom>
            <a:gradFill rotWithShape="0">
              <a:gsLst>
                <a:gs pos="0">
                  <a:schemeClr val="accent2"/>
                </a:gs>
                <a:gs pos="50000">
                  <a:schemeClr val="bg1"/>
                </a:gs>
                <a:gs pos="100000">
                  <a:schemeClr val="accent2"/>
                </a:gs>
              </a:gsLst>
              <a:lin ang="5400000" scaled="1"/>
            </a:gradFill>
            <a:ln w="9525" cap="flat">
              <a:noFill/>
              <a:prstDash val="solid"/>
              <a:round/>
              <a:headEnd type="none" w="med" len="med"/>
              <a:tailEnd type="none" w="med" len="med"/>
            </a:ln>
            <a:effectLst/>
          </p:spPr>
          <p:txBody>
            <a:bodyPr wrap="none" anchor="ctr"/>
            <a:lstStyle/>
            <a:p>
              <a:pPr>
                <a:defRPr/>
              </a:pPr>
              <a:endParaRPr lang="zh-CN" altLang="en-US"/>
            </a:p>
          </p:txBody>
        </p:sp>
      </p:grpSp>
      <p:sp>
        <p:nvSpPr>
          <p:cNvPr id="253963" name="Rectangle 11"/>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253964"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13" name="Rectangle 13"/>
          <p:cNvSpPr>
            <a:spLocks noGrp="1" noChangeArrowheads="1"/>
          </p:cNvSpPr>
          <p:nvPr>
            <p:ph type="dt" sz="quarter" idx="10"/>
          </p:nvPr>
        </p:nvSpPr>
        <p:spPr/>
        <p:txBody>
          <a:bodyPr/>
          <a:lstStyle>
            <a:lvl1pPr>
              <a:spcBef>
                <a:spcPct val="0"/>
              </a:spcBef>
              <a:defRPr smtClean="0"/>
            </a:lvl1pPr>
          </a:lstStyle>
          <a:p>
            <a:pPr>
              <a:defRPr/>
            </a:pPr>
            <a:endParaRPr lang="en-US" altLang="zh-CN"/>
          </a:p>
        </p:txBody>
      </p:sp>
      <p:sp>
        <p:nvSpPr>
          <p:cNvPr id="14" name="Rectangle 14"/>
          <p:cNvSpPr>
            <a:spLocks noGrp="1" noChangeArrowheads="1"/>
          </p:cNvSpPr>
          <p:nvPr>
            <p:ph type="ftr" sz="quarter" idx="11"/>
          </p:nvPr>
        </p:nvSpPr>
        <p:spPr/>
        <p:txBody>
          <a:bodyPr/>
          <a:lstStyle>
            <a:lvl1pPr>
              <a:spcBef>
                <a:spcPct val="0"/>
              </a:spcBef>
              <a:defRPr smtClean="0"/>
            </a:lvl1pPr>
          </a:lstStyle>
          <a:p>
            <a:pPr>
              <a:defRPr/>
            </a:pPr>
            <a:endParaRPr lang="en-US" altLang="zh-CN"/>
          </a:p>
        </p:txBody>
      </p:sp>
      <p:sp>
        <p:nvSpPr>
          <p:cNvPr id="15" name="Rectangle 15"/>
          <p:cNvSpPr>
            <a:spLocks noGrp="1" noChangeArrowheads="1"/>
          </p:cNvSpPr>
          <p:nvPr>
            <p:ph type="sldNum" sz="quarter" idx="12"/>
          </p:nvPr>
        </p:nvSpPr>
        <p:spPr/>
        <p:txBody>
          <a:bodyPr/>
          <a:lstStyle>
            <a:lvl1pPr>
              <a:spcBef>
                <a:spcPct val="0"/>
              </a:spcBef>
              <a:defRPr smtClean="0"/>
            </a:lvl1pPr>
          </a:lstStyle>
          <a:p>
            <a:pPr>
              <a:defRPr/>
            </a:pPr>
            <a:fld id="{F4BB07F7-0113-400B-ACB9-2384578598AE}"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46C3474A-A060-4550-9DA3-232EEA3772A8}"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F57F2B0C-42D1-4020-912F-B4EFA5075B7C}"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6726383D-D078-4097-BB07-C18BC301744D}"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93B43E4B-5AB2-4F39-92A4-F84264E34DEE}"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AA7028E2-7DD6-4CEA-8472-36155B81E2E8}"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a:ln/>
        </p:spPr>
        <p:txBody>
          <a:bodyPr/>
          <a:lstStyle>
            <a:lvl1pPr>
              <a:defRPr/>
            </a:lvl1pPr>
          </a:lstStyle>
          <a:p>
            <a:pPr>
              <a:defRPr/>
            </a:pPr>
            <a:fld id="{C10A4DFF-2485-4195-A831-73E96A7424DC}"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a:ln/>
        </p:spPr>
        <p:txBody>
          <a:bodyPr/>
          <a:lstStyle>
            <a:lvl1pPr>
              <a:defRPr/>
            </a:lvl1pPr>
          </a:lstStyle>
          <a:p>
            <a:pPr>
              <a:defRPr/>
            </a:pPr>
            <a:fld id="{F84C1C69-F7C7-4111-9323-550C3DAF61D0}"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4"/>
          <p:cNvSpPr>
            <a:spLocks noGrp="1" noChangeArrowheads="1"/>
          </p:cNvSpPr>
          <p:nvPr>
            <p:ph type="sldNum" sz="quarter" idx="12"/>
          </p:nvPr>
        </p:nvSpPr>
        <p:spPr>
          <a:ln/>
        </p:spPr>
        <p:txBody>
          <a:bodyPr/>
          <a:lstStyle>
            <a:lvl1pPr>
              <a:defRPr/>
            </a:lvl1pPr>
          </a:lstStyle>
          <a:p>
            <a:pPr>
              <a:defRPr/>
            </a:pPr>
            <a:fld id="{9292D390-5A17-4CF9-81C6-BB77D379FEA7}"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F3108367-EE7E-4C27-8330-E8DC5D94B96B}"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DDAC56A1-BB71-46F0-ADAE-F6FCEB67FB69}"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chemeClr val="bg2"/>
            </a:gs>
            <a:gs pos="50000">
              <a:schemeClr val="bg1"/>
            </a:gs>
            <a:gs pos="100000">
              <a:schemeClr val="bg2"/>
            </a:gs>
          </a:gsLst>
          <a:lin ang="0" scaled="1"/>
        </a:gradFill>
        <a:effectLst>
          <a:outerShdw dist="107763" dir="2700000" algn="ctr" rotWithShape="0">
            <a:srgbClr val="000000"/>
          </a:outerShdw>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9144000" cy="6918325"/>
            <a:chOff x="0" y="0"/>
            <a:chExt cx="5760" cy="4358"/>
          </a:xfrm>
        </p:grpSpPr>
        <p:sp>
          <p:nvSpPr>
            <p:cNvPr id="252931" name="Rectangle 3"/>
            <p:cNvSpPr>
              <a:spLocks noChangeArrowheads="1"/>
            </p:cNvSpPr>
            <p:nvPr/>
          </p:nvSpPr>
          <p:spPr bwMode="invGray">
            <a:xfrm>
              <a:off x="5533" y="280"/>
              <a:ext cx="227" cy="1986"/>
            </a:xfrm>
            <a:prstGeom prst="rect">
              <a:avLst/>
            </a:prstGeom>
            <a:gradFill rotWithShape="0">
              <a:gsLst>
                <a:gs pos="0">
                  <a:schemeClr val="bg2"/>
                </a:gs>
                <a:gs pos="50000">
                  <a:schemeClr val="hlink"/>
                </a:gs>
                <a:gs pos="100000">
                  <a:schemeClr val="bg2"/>
                </a:gs>
              </a:gsLst>
              <a:lin ang="0" scaled="1"/>
            </a:gradFill>
            <a:ln w="9525">
              <a:noFill/>
              <a:miter lim="800000"/>
              <a:headEnd/>
              <a:tailEnd/>
            </a:ln>
          </p:spPr>
          <p:txBody>
            <a:bodyPr wrap="none" anchor="ctr"/>
            <a:lstStyle/>
            <a:p>
              <a:pPr>
                <a:defRPr/>
              </a:pPr>
              <a:endParaRPr lang="zh-CN" altLang="en-US"/>
            </a:p>
          </p:txBody>
        </p:sp>
        <p:sp>
          <p:nvSpPr>
            <p:cNvPr id="252932" name="Freeform 4"/>
            <p:cNvSpPr>
              <a:spLocks/>
            </p:cNvSpPr>
            <p:nvPr/>
          </p:nvSpPr>
          <p:spPr bwMode="invGray">
            <a:xfrm>
              <a:off x="0" y="0"/>
              <a:ext cx="5760" cy="1344"/>
            </a:xfrm>
            <a:custGeom>
              <a:avLst/>
              <a:gdLst/>
              <a:ahLst/>
              <a:cxnLst>
                <a:cxn ang="0">
                  <a:pos x="0" y="0"/>
                </a:cxn>
                <a:cxn ang="0">
                  <a:pos x="5760" y="0"/>
                </a:cxn>
                <a:cxn ang="0">
                  <a:pos x="5760" y="720"/>
                </a:cxn>
                <a:cxn ang="0">
                  <a:pos x="3600" y="624"/>
                </a:cxn>
                <a:cxn ang="0">
                  <a:pos x="0" y="1000"/>
                </a:cxn>
                <a:cxn ang="0">
                  <a:pos x="0" y="0"/>
                </a:cxn>
              </a:cxnLst>
              <a:rect l="0" t="0" r="r" b="b"/>
              <a:pathLst>
                <a:path w="5760" h="1104">
                  <a:moveTo>
                    <a:pt x="0" y="0"/>
                  </a:moveTo>
                  <a:lnTo>
                    <a:pt x="5760" y="0"/>
                  </a:lnTo>
                  <a:lnTo>
                    <a:pt x="5760" y="720"/>
                  </a:lnTo>
                  <a:cubicBezTo>
                    <a:pt x="5400" y="824"/>
                    <a:pt x="4560" y="577"/>
                    <a:pt x="3600" y="624"/>
                  </a:cubicBezTo>
                  <a:cubicBezTo>
                    <a:pt x="2640" y="671"/>
                    <a:pt x="600" y="1104"/>
                    <a:pt x="0" y="1000"/>
                  </a:cubicBezTo>
                  <a:lnTo>
                    <a:pt x="0" y="0"/>
                  </a:lnTo>
                  <a:close/>
                </a:path>
              </a:pathLst>
            </a:custGeom>
            <a:gradFill rotWithShape="0">
              <a:gsLst>
                <a:gs pos="0">
                  <a:schemeClr val="bg2"/>
                </a:gs>
                <a:gs pos="50000">
                  <a:schemeClr val="bg1"/>
                </a:gs>
                <a:gs pos="100000">
                  <a:schemeClr val="bg2"/>
                </a:gs>
              </a:gsLst>
              <a:lin ang="0" scaled="1"/>
            </a:gradFill>
            <a:ln w="9525">
              <a:noFill/>
              <a:round/>
              <a:headEnd/>
              <a:tailEnd/>
            </a:ln>
          </p:spPr>
          <p:txBody>
            <a:bodyPr wrap="none" anchor="ctr"/>
            <a:lstStyle/>
            <a:p>
              <a:pPr>
                <a:defRPr/>
              </a:pPr>
              <a:endParaRPr lang="zh-CN" altLang="en-US"/>
            </a:p>
          </p:txBody>
        </p:sp>
        <p:sp>
          <p:nvSpPr>
            <p:cNvPr id="252933" name="Freeform 5"/>
            <p:cNvSpPr>
              <a:spLocks/>
            </p:cNvSpPr>
            <p:nvPr/>
          </p:nvSpPr>
          <p:spPr bwMode="invGray">
            <a:xfrm>
              <a:off x="0" y="733"/>
              <a:ext cx="5760" cy="3587"/>
            </a:xfrm>
            <a:custGeom>
              <a:avLst/>
              <a:gdLst/>
              <a:ahLst/>
              <a:cxnLst>
                <a:cxn ang="0">
                  <a:pos x="0" y="582"/>
                </a:cxn>
                <a:cxn ang="0">
                  <a:pos x="2640" y="267"/>
                </a:cxn>
                <a:cxn ang="0">
                  <a:pos x="3373" y="160"/>
                </a:cxn>
                <a:cxn ang="0">
                  <a:pos x="5760" y="358"/>
                </a:cxn>
                <a:cxn ang="0">
                  <a:pos x="5760" y="3587"/>
                </a:cxn>
                <a:cxn ang="0">
                  <a:pos x="0" y="3587"/>
                </a:cxn>
                <a:cxn ang="0">
                  <a:pos x="0" y="582"/>
                </a:cxn>
              </a:cxnLst>
              <a:rect l="0" t="0" r="r" b="b"/>
              <a:pathLst>
                <a:path w="5760" h="3587">
                  <a:moveTo>
                    <a:pt x="0" y="582"/>
                  </a:moveTo>
                  <a:cubicBezTo>
                    <a:pt x="1027" y="680"/>
                    <a:pt x="1960" y="387"/>
                    <a:pt x="2640" y="267"/>
                  </a:cubicBezTo>
                  <a:cubicBezTo>
                    <a:pt x="2640" y="267"/>
                    <a:pt x="3268" y="180"/>
                    <a:pt x="3373" y="160"/>
                  </a:cubicBezTo>
                  <a:cubicBezTo>
                    <a:pt x="4120" y="0"/>
                    <a:pt x="5280" y="358"/>
                    <a:pt x="5760" y="358"/>
                  </a:cubicBezTo>
                  <a:lnTo>
                    <a:pt x="5760" y="3587"/>
                  </a:lnTo>
                  <a:lnTo>
                    <a:pt x="0" y="3587"/>
                  </a:lnTo>
                  <a:cubicBezTo>
                    <a:pt x="0" y="3587"/>
                    <a:pt x="0" y="582"/>
                    <a:pt x="0" y="582"/>
                  </a:cubicBezTo>
                  <a:close/>
                </a:path>
              </a:pathLst>
            </a:custGeom>
            <a:gradFill rotWithShape="0">
              <a:gsLst>
                <a:gs pos="0">
                  <a:schemeClr val="bg2"/>
                </a:gs>
                <a:gs pos="50000">
                  <a:schemeClr val="bg1"/>
                </a:gs>
                <a:gs pos="100000">
                  <a:schemeClr val="bg2"/>
                </a:gs>
              </a:gsLst>
              <a:lin ang="0" scaled="1"/>
            </a:gradFill>
            <a:ln w="9525" cap="flat">
              <a:noFill/>
              <a:prstDash val="solid"/>
              <a:round/>
              <a:headEnd type="none" w="med" len="med"/>
              <a:tailEnd type="none" w="med" len="med"/>
            </a:ln>
            <a:effectLst/>
          </p:spPr>
          <p:txBody>
            <a:bodyPr wrap="none" anchor="ctr"/>
            <a:lstStyle/>
            <a:p>
              <a:pPr>
                <a:defRPr/>
              </a:pPr>
              <a:endParaRPr lang="zh-CN" altLang="en-US"/>
            </a:p>
          </p:txBody>
        </p:sp>
        <p:sp>
          <p:nvSpPr>
            <p:cNvPr id="252934" name="Freeform 6"/>
            <p:cNvSpPr>
              <a:spLocks/>
            </p:cNvSpPr>
            <p:nvPr/>
          </p:nvSpPr>
          <p:spPr bwMode="invGray">
            <a:xfrm>
              <a:off x="0" y="184"/>
              <a:ext cx="5760" cy="538"/>
            </a:xfrm>
            <a:custGeom>
              <a:avLst/>
              <a:gdLst/>
              <a:ahLst/>
              <a:cxnLst>
                <a:cxn ang="0">
                  <a:pos x="0" y="163"/>
                </a:cxn>
                <a:cxn ang="0">
                  <a:pos x="0" y="403"/>
                </a:cxn>
                <a:cxn ang="0">
                  <a:pos x="1773" y="443"/>
                </a:cxn>
                <a:cxn ang="0">
                  <a:pos x="4573" y="176"/>
                </a:cxn>
                <a:cxn ang="0">
                  <a:pos x="5760" y="536"/>
                </a:cxn>
                <a:cxn ang="0">
                  <a:pos x="5760" y="163"/>
                </a:cxn>
                <a:cxn ang="0">
                  <a:pos x="4560" y="29"/>
                </a:cxn>
                <a:cxn ang="0">
                  <a:pos x="1987" y="336"/>
                </a:cxn>
                <a:cxn ang="0">
                  <a:pos x="0" y="163"/>
                </a:cxn>
              </a:cxnLst>
              <a:rect l="0" t="0" r="r" b="b"/>
              <a:pathLst>
                <a:path w="5760" h="538">
                  <a:moveTo>
                    <a:pt x="0" y="163"/>
                  </a:moveTo>
                  <a:lnTo>
                    <a:pt x="0" y="403"/>
                  </a:lnTo>
                  <a:cubicBezTo>
                    <a:pt x="295" y="450"/>
                    <a:pt x="1011" y="481"/>
                    <a:pt x="1773" y="443"/>
                  </a:cubicBezTo>
                  <a:cubicBezTo>
                    <a:pt x="2535" y="405"/>
                    <a:pt x="3909" y="161"/>
                    <a:pt x="4573" y="176"/>
                  </a:cubicBezTo>
                  <a:cubicBezTo>
                    <a:pt x="5237" y="191"/>
                    <a:pt x="5562" y="538"/>
                    <a:pt x="5760" y="536"/>
                  </a:cubicBezTo>
                  <a:lnTo>
                    <a:pt x="5760" y="163"/>
                  </a:lnTo>
                  <a:cubicBezTo>
                    <a:pt x="5560" y="79"/>
                    <a:pt x="5189" y="0"/>
                    <a:pt x="4560" y="29"/>
                  </a:cubicBezTo>
                  <a:cubicBezTo>
                    <a:pt x="3931" y="58"/>
                    <a:pt x="2747" y="314"/>
                    <a:pt x="1987" y="336"/>
                  </a:cubicBezTo>
                  <a:cubicBezTo>
                    <a:pt x="1227" y="358"/>
                    <a:pt x="414" y="199"/>
                    <a:pt x="0" y="163"/>
                  </a:cubicBezTo>
                  <a:close/>
                </a:path>
              </a:pathLst>
            </a:custGeom>
            <a:gradFill rotWithShape="0">
              <a:gsLst>
                <a:gs pos="0">
                  <a:schemeClr val="bg1"/>
                </a:gs>
                <a:gs pos="50000">
                  <a:schemeClr val="bg2"/>
                </a:gs>
                <a:gs pos="100000">
                  <a:schemeClr val="bg1"/>
                </a:gs>
              </a:gsLst>
              <a:lin ang="0" scaled="1"/>
            </a:gradFill>
            <a:ln w="9525">
              <a:noFill/>
              <a:round/>
              <a:headEnd/>
              <a:tailEnd/>
            </a:ln>
          </p:spPr>
          <p:txBody>
            <a:bodyPr wrap="none" anchor="ctr"/>
            <a:lstStyle/>
            <a:p>
              <a:pPr>
                <a:defRPr/>
              </a:pPr>
              <a:endParaRPr lang="zh-CN" altLang="en-US"/>
            </a:p>
          </p:txBody>
        </p:sp>
        <p:sp>
          <p:nvSpPr>
            <p:cNvPr id="252935" name="Freeform 7"/>
            <p:cNvSpPr>
              <a:spLocks/>
            </p:cNvSpPr>
            <p:nvPr/>
          </p:nvSpPr>
          <p:spPr bwMode="invGray">
            <a:xfrm>
              <a:off x="0" y="1515"/>
              <a:ext cx="5760" cy="674"/>
            </a:xfrm>
            <a:custGeom>
              <a:avLst/>
              <a:gdLst/>
              <a:ahLst/>
              <a:cxnLst>
                <a:cxn ang="0">
                  <a:pos x="0" y="246"/>
                </a:cxn>
                <a:cxn ang="0">
                  <a:pos x="0" y="406"/>
                </a:cxn>
                <a:cxn ang="0">
                  <a:pos x="1280" y="645"/>
                </a:cxn>
                <a:cxn ang="0">
                  <a:pos x="1627" y="580"/>
                </a:cxn>
                <a:cxn ang="0">
                  <a:pos x="4493" y="113"/>
                </a:cxn>
                <a:cxn ang="0">
                  <a:pos x="5760" y="606"/>
                </a:cxn>
                <a:cxn ang="0">
                  <a:pos x="5760" y="233"/>
                </a:cxn>
                <a:cxn ang="0">
                  <a:pos x="4040" y="33"/>
                </a:cxn>
                <a:cxn ang="0">
                  <a:pos x="1093" y="433"/>
                </a:cxn>
                <a:cxn ang="0">
                  <a:pos x="0" y="246"/>
                </a:cxn>
              </a:cxnLst>
              <a:rect l="0" t="0" r="r" b="b"/>
              <a:pathLst>
                <a:path w="5760" h="674">
                  <a:moveTo>
                    <a:pt x="0" y="246"/>
                  </a:moveTo>
                  <a:lnTo>
                    <a:pt x="0" y="406"/>
                  </a:lnTo>
                  <a:cubicBezTo>
                    <a:pt x="213" y="463"/>
                    <a:pt x="1009" y="616"/>
                    <a:pt x="1280" y="645"/>
                  </a:cubicBezTo>
                  <a:cubicBezTo>
                    <a:pt x="1551" y="674"/>
                    <a:pt x="1092" y="669"/>
                    <a:pt x="1627" y="580"/>
                  </a:cubicBezTo>
                  <a:cubicBezTo>
                    <a:pt x="2162" y="491"/>
                    <a:pt x="3804" y="109"/>
                    <a:pt x="4493" y="113"/>
                  </a:cubicBezTo>
                  <a:cubicBezTo>
                    <a:pt x="5182" y="117"/>
                    <a:pt x="5549" y="586"/>
                    <a:pt x="5760" y="606"/>
                  </a:cubicBezTo>
                  <a:lnTo>
                    <a:pt x="5760" y="233"/>
                  </a:lnTo>
                  <a:cubicBezTo>
                    <a:pt x="5471" y="158"/>
                    <a:pt x="4818" y="0"/>
                    <a:pt x="4040" y="33"/>
                  </a:cubicBezTo>
                  <a:cubicBezTo>
                    <a:pt x="3262" y="66"/>
                    <a:pt x="1766" y="398"/>
                    <a:pt x="1093" y="433"/>
                  </a:cubicBezTo>
                  <a:cubicBezTo>
                    <a:pt x="420" y="468"/>
                    <a:pt x="228" y="285"/>
                    <a:pt x="0" y="246"/>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p>
          </p:txBody>
        </p:sp>
        <p:sp>
          <p:nvSpPr>
            <p:cNvPr id="252936" name="Freeform 8"/>
            <p:cNvSpPr>
              <a:spLocks/>
            </p:cNvSpPr>
            <p:nvPr/>
          </p:nvSpPr>
          <p:spPr bwMode="invGray">
            <a:xfrm>
              <a:off x="1560" y="959"/>
              <a:ext cx="4200" cy="3361"/>
            </a:xfrm>
            <a:custGeom>
              <a:avLst/>
              <a:gdLst/>
              <a:ahLst/>
              <a:cxnLst>
                <a:cxn ang="0">
                  <a:pos x="0" y="3361"/>
                </a:cxn>
                <a:cxn ang="0">
                  <a:pos x="1054" y="295"/>
                </a:cxn>
                <a:cxn ang="0">
                  <a:pos x="4200" y="1588"/>
                </a:cxn>
                <a:cxn ang="0">
                  <a:pos x="4200" y="2028"/>
                </a:cxn>
                <a:cxn ang="0">
                  <a:pos x="1200" y="442"/>
                </a:cxn>
                <a:cxn ang="0">
                  <a:pos x="347" y="3361"/>
                </a:cxn>
                <a:cxn ang="0">
                  <a:pos x="0" y="3361"/>
                </a:cxn>
              </a:cxnLst>
              <a:rect l="0" t="0" r="r" b="b"/>
              <a:pathLst>
                <a:path w="4200" h="3361">
                  <a:moveTo>
                    <a:pt x="0" y="3361"/>
                  </a:moveTo>
                  <a:cubicBezTo>
                    <a:pt x="118" y="2850"/>
                    <a:pt x="354" y="590"/>
                    <a:pt x="1054" y="295"/>
                  </a:cubicBezTo>
                  <a:cubicBezTo>
                    <a:pt x="1754" y="0"/>
                    <a:pt x="3676" y="1299"/>
                    <a:pt x="4200" y="1588"/>
                  </a:cubicBezTo>
                  <a:lnTo>
                    <a:pt x="4200" y="2028"/>
                  </a:lnTo>
                  <a:cubicBezTo>
                    <a:pt x="3700" y="1837"/>
                    <a:pt x="1842" y="220"/>
                    <a:pt x="1200" y="442"/>
                  </a:cubicBezTo>
                  <a:cubicBezTo>
                    <a:pt x="558" y="664"/>
                    <a:pt x="547" y="2875"/>
                    <a:pt x="347" y="3361"/>
                  </a:cubicBezTo>
                  <a:lnTo>
                    <a:pt x="0" y="3361"/>
                  </a:lnTo>
                  <a:close/>
                </a:path>
              </a:pathLst>
            </a:custGeom>
            <a:gradFill rotWithShape="0">
              <a:gsLst>
                <a:gs pos="0">
                  <a:schemeClr val="accent2"/>
                </a:gs>
                <a:gs pos="50000">
                  <a:schemeClr val="bg1"/>
                </a:gs>
                <a:gs pos="100000">
                  <a:schemeClr val="accent2"/>
                </a:gs>
              </a:gsLst>
              <a:lin ang="5400000" scaled="1"/>
            </a:gradFill>
            <a:ln w="9525">
              <a:noFill/>
              <a:round/>
              <a:headEnd/>
              <a:tailEnd/>
            </a:ln>
          </p:spPr>
          <p:txBody>
            <a:bodyPr wrap="none" anchor="ctr"/>
            <a:lstStyle/>
            <a:p>
              <a:pPr>
                <a:defRPr/>
              </a:pPr>
              <a:endParaRPr lang="zh-CN" altLang="en-US"/>
            </a:p>
          </p:txBody>
        </p:sp>
        <p:sp>
          <p:nvSpPr>
            <p:cNvPr id="252937" name="Freeform 9"/>
            <p:cNvSpPr>
              <a:spLocks/>
            </p:cNvSpPr>
            <p:nvPr/>
          </p:nvSpPr>
          <p:spPr bwMode="invGray">
            <a:xfrm>
              <a:off x="0" y="2169"/>
              <a:ext cx="5760" cy="1925"/>
            </a:xfrm>
            <a:custGeom>
              <a:avLst/>
              <a:gdLst/>
              <a:ahLst/>
              <a:cxnLst>
                <a:cxn ang="0">
                  <a:pos x="0" y="804"/>
                </a:cxn>
                <a:cxn ang="0">
                  <a:pos x="0" y="991"/>
                </a:cxn>
                <a:cxn ang="0">
                  <a:pos x="1547" y="1818"/>
                </a:cxn>
                <a:cxn ang="0">
                  <a:pos x="3253" y="351"/>
                </a:cxn>
                <a:cxn ang="0">
                  <a:pos x="5760" y="1537"/>
                </a:cxn>
                <a:cxn ang="0">
                  <a:pos x="5760" y="1151"/>
                </a:cxn>
                <a:cxn ang="0">
                  <a:pos x="3240" y="84"/>
                </a:cxn>
                <a:cxn ang="0">
                  <a:pos x="1573" y="1671"/>
                </a:cxn>
                <a:cxn ang="0">
                  <a:pos x="0" y="804"/>
                </a:cxn>
              </a:cxnLst>
              <a:rect l="0" t="0" r="r" b="b"/>
              <a:pathLst>
                <a:path w="5760" h="1925">
                  <a:moveTo>
                    <a:pt x="0" y="804"/>
                  </a:moveTo>
                  <a:lnTo>
                    <a:pt x="0" y="991"/>
                  </a:lnTo>
                  <a:cubicBezTo>
                    <a:pt x="258" y="1160"/>
                    <a:pt x="1005" y="1925"/>
                    <a:pt x="1547" y="1818"/>
                  </a:cubicBezTo>
                  <a:cubicBezTo>
                    <a:pt x="2089" y="1711"/>
                    <a:pt x="2551" y="398"/>
                    <a:pt x="3253" y="351"/>
                  </a:cubicBezTo>
                  <a:cubicBezTo>
                    <a:pt x="3955" y="304"/>
                    <a:pt x="5342" y="1404"/>
                    <a:pt x="5760" y="1537"/>
                  </a:cubicBezTo>
                  <a:lnTo>
                    <a:pt x="5760" y="1151"/>
                  </a:lnTo>
                  <a:cubicBezTo>
                    <a:pt x="5405" y="1124"/>
                    <a:pt x="3982" y="0"/>
                    <a:pt x="3240" y="84"/>
                  </a:cubicBezTo>
                  <a:cubicBezTo>
                    <a:pt x="2542" y="171"/>
                    <a:pt x="2113" y="1551"/>
                    <a:pt x="1573" y="1671"/>
                  </a:cubicBezTo>
                  <a:cubicBezTo>
                    <a:pt x="1033" y="1791"/>
                    <a:pt x="262" y="826"/>
                    <a:pt x="0" y="804"/>
                  </a:cubicBezTo>
                  <a:close/>
                </a:path>
              </a:pathLst>
            </a:custGeom>
            <a:gradFill rotWithShape="0">
              <a:gsLst>
                <a:gs pos="0">
                  <a:schemeClr val="bg1"/>
                </a:gs>
                <a:gs pos="50000">
                  <a:schemeClr val="accent2"/>
                </a:gs>
                <a:gs pos="100000">
                  <a:schemeClr val="bg1"/>
                </a:gs>
              </a:gsLst>
              <a:lin ang="0" scaled="1"/>
            </a:gradFill>
            <a:ln w="9525" cap="flat">
              <a:noFill/>
              <a:prstDash val="solid"/>
              <a:round/>
              <a:headEnd type="none" w="med" len="med"/>
              <a:tailEnd type="none" w="med" len="med"/>
            </a:ln>
            <a:effectLst/>
          </p:spPr>
          <p:txBody>
            <a:bodyPr wrap="none" anchor="ctr"/>
            <a:lstStyle/>
            <a:p>
              <a:pPr>
                <a:defRPr/>
              </a:pPr>
              <a:endParaRPr lang="zh-CN" altLang="en-US"/>
            </a:p>
          </p:txBody>
        </p:sp>
        <p:sp>
          <p:nvSpPr>
            <p:cNvPr id="252938" name="Freeform 10"/>
            <p:cNvSpPr>
              <a:spLocks/>
            </p:cNvSpPr>
            <p:nvPr/>
          </p:nvSpPr>
          <p:spPr bwMode="invGray">
            <a:xfrm>
              <a:off x="0" y="2238"/>
              <a:ext cx="3929" cy="2120"/>
            </a:xfrm>
            <a:custGeom>
              <a:avLst/>
              <a:gdLst/>
              <a:ahLst/>
              <a:cxnLst>
                <a:cxn ang="0">
                  <a:pos x="0" y="415"/>
                </a:cxn>
                <a:cxn ang="0">
                  <a:pos x="0" y="508"/>
                </a:cxn>
                <a:cxn ang="0">
                  <a:pos x="1933" y="229"/>
                </a:cxn>
                <a:cxn ang="0">
                  <a:pos x="3920" y="1055"/>
                </a:cxn>
                <a:cxn ang="0">
                  <a:pos x="3587" y="2082"/>
                </a:cxn>
                <a:cxn ang="0">
                  <a:pos x="3947" y="829"/>
                </a:cxn>
                <a:cxn ang="0">
                  <a:pos x="2253" y="69"/>
                </a:cxn>
                <a:cxn ang="0">
                  <a:pos x="0" y="415"/>
                </a:cxn>
              </a:cxnLst>
              <a:rect l="0" t="0" r="r" b="b"/>
              <a:pathLst>
                <a:path w="4196" h="2120">
                  <a:moveTo>
                    <a:pt x="0" y="415"/>
                  </a:moveTo>
                  <a:lnTo>
                    <a:pt x="0" y="508"/>
                  </a:lnTo>
                  <a:cubicBezTo>
                    <a:pt x="160" y="577"/>
                    <a:pt x="1280" y="138"/>
                    <a:pt x="1933" y="229"/>
                  </a:cubicBezTo>
                  <a:cubicBezTo>
                    <a:pt x="2586" y="320"/>
                    <a:pt x="3644" y="746"/>
                    <a:pt x="3920" y="1055"/>
                  </a:cubicBezTo>
                  <a:cubicBezTo>
                    <a:pt x="4196" y="1364"/>
                    <a:pt x="3583" y="2120"/>
                    <a:pt x="3587" y="2082"/>
                  </a:cubicBezTo>
                  <a:lnTo>
                    <a:pt x="3947" y="829"/>
                  </a:lnTo>
                  <a:cubicBezTo>
                    <a:pt x="3725" y="494"/>
                    <a:pt x="2911" y="138"/>
                    <a:pt x="2253" y="69"/>
                  </a:cubicBezTo>
                  <a:cubicBezTo>
                    <a:pt x="1595" y="0"/>
                    <a:pt x="469" y="343"/>
                    <a:pt x="0" y="415"/>
                  </a:cubicBezTo>
                  <a:close/>
                </a:path>
              </a:pathLst>
            </a:custGeom>
            <a:gradFill rotWithShape="0">
              <a:gsLst>
                <a:gs pos="0">
                  <a:schemeClr val="accent2"/>
                </a:gs>
                <a:gs pos="50000">
                  <a:schemeClr val="bg1"/>
                </a:gs>
                <a:gs pos="100000">
                  <a:schemeClr val="accent2"/>
                </a:gs>
              </a:gsLst>
              <a:lin ang="5400000" scaled="1"/>
            </a:gradFill>
            <a:ln w="9525" cap="flat">
              <a:noFill/>
              <a:prstDash val="solid"/>
              <a:round/>
              <a:headEnd type="none" w="med" len="med"/>
              <a:tailEnd type="none" w="med" len="med"/>
            </a:ln>
            <a:effectLst/>
          </p:spPr>
          <p:txBody>
            <a:bodyPr wrap="none" anchor="ctr"/>
            <a:lstStyle/>
            <a:p>
              <a:pPr>
                <a:defRPr/>
              </a:pPr>
              <a:endParaRPr lang="zh-CN" altLang="en-US"/>
            </a:p>
          </p:txBody>
        </p:sp>
      </p:grpSp>
      <p:sp>
        <p:nvSpPr>
          <p:cNvPr id="6147"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52940" name="Rectangle 12"/>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50000"/>
              </a:spcBef>
              <a:defRPr kumimoji="0" sz="1400" smtClean="0"/>
            </a:lvl1pPr>
          </a:lstStyle>
          <a:p>
            <a:pPr>
              <a:defRPr/>
            </a:pPr>
            <a:endParaRPr lang="en-US" altLang="zh-CN"/>
          </a:p>
        </p:txBody>
      </p:sp>
      <p:sp>
        <p:nvSpPr>
          <p:cNvPr id="252941" name="Rectangle 1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kumimoji="0" sz="1400" smtClean="0"/>
            </a:lvl1pPr>
          </a:lstStyle>
          <a:p>
            <a:pPr>
              <a:defRPr/>
            </a:pPr>
            <a:endParaRPr lang="en-US" altLang="zh-CN"/>
          </a:p>
        </p:txBody>
      </p:sp>
      <p:sp>
        <p:nvSpPr>
          <p:cNvPr id="252942" name="Rectangle 1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kumimoji="0" sz="1400" smtClean="0"/>
            </a:lvl1pPr>
          </a:lstStyle>
          <a:p>
            <a:pPr>
              <a:defRPr/>
            </a:pPr>
            <a:fld id="{B50DF9AF-28DA-488B-BFC1-B161E5764FF8}" type="slidenum">
              <a:rPr lang="en-US" altLang="zh-CN"/>
              <a:pPr>
                <a:defRPr/>
              </a:pPr>
              <a:t>‹#›</a:t>
            </a:fld>
            <a:endParaRPr lang="en-US" altLang="zh-CN"/>
          </a:p>
        </p:txBody>
      </p:sp>
      <p:sp>
        <p:nvSpPr>
          <p:cNvPr id="6151" name="Rectangle 15"/>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3702"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lib.csdn.net/base/computervison"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6.wmf"/><Relationship Id="rId18" Type="http://schemas.openxmlformats.org/officeDocument/2006/relationships/image" Target="../media/image8.wmf"/><Relationship Id="rId26" Type="http://schemas.openxmlformats.org/officeDocument/2006/relationships/image" Target="../media/image12.wmf"/><Relationship Id="rId3" Type="http://schemas.openxmlformats.org/officeDocument/2006/relationships/oleObject" Target="../embeddings/oleObject2.bin"/><Relationship Id="rId21" Type="http://schemas.openxmlformats.org/officeDocument/2006/relationships/oleObject" Target="../embeddings/oleObject12.bin"/><Relationship Id="rId7" Type="http://schemas.openxmlformats.org/officeDocument/2006/relationships/oleObject" Target="../embeddings/oleObject4.bin"/><Relationship Id="rId12" Type="http://schemas.openxmlformats.org/officeDocument/2006/relationships/oleObject" Target="../embeddings/oleObject7.bin"/><Relationship Id="rId17" Type="http://schemas.openxmlformats.org/officeDocument/2006/relationships/oleObject" Target="../embeddings/oleObject10.bin"/><Relationship Id="rId25" Type="http://schemas.openxmlformats.org/officeDocument/2006/relationships/oleObject" Target="../embeddings/oleObject14.bin"/><Relationship Id="rId2" Type="http://schemas.openxmlformats.org/officeDocument/2006/relationships/slideLayout" Target="../slideLayouts/slideLayout7.xml"/><Relationship Id="rId16" Type="http://schemas.openxmlformats.org/officeDocument/2006/relationships/image" Target="../media/image7.wmf"/><Relationship Id="rId20" Type="http://schemas.openxmlformats.org/officeDocument/2006/relationships/image" Target="../media/image9.wmf"/><Relationship Id="rId1" Type="http://schemas.openxmlformats.org/officeDocument/2006/relationships/vmlDrawing" Target="../drawings/vmlDrawing2.vml"/><Relationship Id="rId6" Type="http://schemas.openxmlformats.org/officeDocument/2006/relationships/image" Target="../media/image3.wmf"/><Relationship Id="rId11" Type="http://schemas.openxmlformats.org/officeDocument/2006/relationships/oleObject" Target="../embeddings/oleObject6.bin"/><Relationship Id="rId24" Type="http://schemas.openxmlformats.org/officeDocument/2006/relationships/image" Target="../media/image11.wmf"/><Relationship Id="rId5" Type="http://schemas.openxmlformats.org/officeDocument/2006/relationships/oleObject" Target="../embeddings/oleObject3.bin"/><Relationship Id="rId15" Type="http://schemas.openxmlformats.org/officeDocument/2006/relationships/oleObject" Target="../embeddings/oleObject9.bin"/><Relationship Id="rId23" Type="http://schemas.openxmlformats.org/officeDocument/2006/relationships/oleObject" Target="../embeddings/oleObject13.bin"/><Relationship Id="rId10" Type="http://schemas.openxmlformats.org/officeDocument/2006/relationships/image" Target="../media/image5.wmf"/><Relationship Id="rId19" Type="http://schemas.openxmlformats.org/officeDocument/2006/relationships/oleObject" Target="../embeddings/oleObject11.bin"/><Relationship Id="rId4" Type="http://schemas.openxmlformats.org/officeDocument/2006/relationships/image" Target="../media/image2.wmf"/><Relationship Id="rId9" Type="http://schemas.openxmlformats.org/officeDocument/2006/relationships/oleObject" Target="../embeddings/oleObject5.bin"/><Relationship Id="rId14" Type="http://schemas.openxmlformats.org/officeDocument/2006/relationships/oleObject" Target="../embeddings/oleObject8.bin"/><Relationship Id="rId22" Type="http://schemas.openxmlformats.org/officeDocument/2006/relationships/image" Target="../media/image10.wmf"/></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18.bin"/><Relationship Id="rId14" Type="http://schemas.openxmlformats.org/officeDocument/2006/relationships/image" Target="../media/image18.wmf"/></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Otsu's_method"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71550" y="2349500"/>
            <a:ext cx="7651750" cy="1431925"/>
          </a:xfrm>
        </p:spPr>
        <p:txBody>
          <a:bodyPr/>
          <a:lstStyle/>
          <a:p>
            <a:pPr eaLnBrk="1" hangingPunct="1"/>
            <a:r>
              <a:rPr lang="zh-CN" altLang="en-US" sz="5400">
                <a:solidFill>
                  <a:schemeClr val="tx1"/>
                </a:solidFill>
                <a:latin typeface="方正舒体" pitchFamily="2" charset="-122"/>
                <a:ea typeface="方正舒体" pitchFamily="2" charset="-122"/>
              </a:rPr>
              <a:t>第七章  图像分割</a:t>
            </a:r>
            <a:r>
              <a:rPr lang="en-US" altLang="zh-CN" sz="5400">
                <a:solidFill>
                  <a:schemeClr val="tx1"/>
                </a:solidFill>
                <a:latin typeface="方正舒体" pitchFamily="2" charset="-122"/>
                <a:ea typeface="方正舒体" pitchFamily="2" charset="-122"/>
              </a:rPr>
              <a:t>(</a:t>
            </a:r>
            <a:r>
              <a:rPr lang="zh-CN" altLang="en-US" sz="5400">
                <a:solidFill>
                  <a:schemeClr val="tx1"/>
                </a:solidFill>
                <a:latin typeface="方正舒体" pitchFamily="2" charset="-122"/>
                <a:ea typeface="方正舒体" pitchFamily="2" charset="-122"/>
              </a:rPr>
              <a:t>续</a:t>
            </a:r>
            <a:r>
              <a:rPr lang="en-US" altLang="zh-CN" sz="5400">
                <a:solidFill>
                  <a:schemeClr val="tx1"/>
                </a:solidFill>
                <a:latin typeface="方正舒体" pitchFamily="2" charset="-122"/>
                <a:ea typeface="方正舒体" pitchFamily="2" charset="-122"/>
              </a:rPr>
              <a:t>)</a:t>
            </a:r>
          </a:p>
        </p:txBody>
      </p:sp>
    </p:spTree>
  </p:cSld>
  <p:clrMapOvr>
    <a:masterClrMapping/>
  </p:clrMapOvr>
  <p:transition>
    <p:check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27938" y="193936"/>
            <a:ext cx="3943708" cy="880241"/>
          </a:xfrm>
          <a:prstGeom prst="rect">
            <a:avLst/>
          </a:prstGeom>
        </p:spPr>
        <p:txBody>
          <a:bodyPr wrap="none">
            <a:spAutoFit/>
          </a:bodyPr>
          <a:lstStyle/>
          <a:p>
            <a:pPr>
              <a:lnSpc>
                <a:spcPct val="160000"/>
              </a:lnSpc>
              <a:spcBef>
                <a:spcPct val="50000"/>
              </a:spcBef>
              <a:buClr>
                <a:schemeClr val="tx1"/>
              </a:buClr>
              <a:buSzPct val="80000"/>
              <a:buFont typeface="Wingdings" pitchFamily="2" charset="2"/>
              <a:buNone/>
            </a:pPr>
            <a:r>
              <a:rPr lang="zh-CN" altLang="en-US" sz="3200" b="1" dirty="0"/>
              <a:t>直线</a:t>
            </a:r>
            <a:r>
              <a:rPr lang="en-US" altLang="zh-CN" sz="3200" b="1" dirty="0"/>
              <a:t>Hough</a:t>
            </a:r>
            <a:r>
              <a:rPr lang="zh-CN" altLang="en-US" sz="3200" b="1" dirty="0"/>
              <a:t>变换例子</a:t>
            </a:r>
          </a:p>
        </p:txBody>
      </p:sp>
      <p:sp>
        <p:nvSpPr>
          <p:cNvPr id="5" name="矩形 4"/>
          <p:cNvSpPr/>
          <p:nvPr/>
        </p:nvSpPr>
        <p:spPr>
          <a:xfrm>
            <a:off x="714753" y="1011291"/>
            <a:ext cx="3068469" cy="880241"/>
          </a:xfrm>
          <a:prstGeom prst="rect">
            <a:avLst/>
          </a:prstGeom>
        </p:spPr>
        <p:txBody>
          <a:bodyPr wrap="none">
            <a:spAutoFit/>
          </a:bodyPr>
          <a:lstStyle/>
          <a:p>
            <a:pPr>
              <a:lnSpc>
                <a:spcPct val="160000"/>
              </a:lnSpc>
              <a:spcBef>
                <a:spcPct val="50000"/>
              </a:spcBef>
              <a:buClr>
                <a:schemeClr val="tx1"/>
              </a:buClr>
              <a:buSzPct val="80000"/>
              <a:buFont typeface="Wingdings" pitchFamily="2" charset="2"/>
              <a:buNone/>
            </a:pPr>
            <a:r>
              <a:rPr lang="zh-CN" altLang="en-US" sz="3200" b="1" dirty="0"/>
              <a:t>边缘检测以后：</a:t>
            </a:r>
          </a:p>
        </p:txBody>
      </p:sp>
      <p:pic>
        <p:nvPicPr>
          <p:cNvPr id="3" name="图片 2"/>
          <p:cNvPicPr>
            <a:picLocks noChangeAspect="1"/>
          </p:cNvPicPr>
          <p:nvPr/>
        </p:nvPicPr>
        <p:blipFill>
          <a:blip r:embed="rId2"/>
          <a:stretch>
            <a:fillRect/>
          </a:stretch>
        </p:blipFill>
        <p:spPr>
          <a:xfrm>
            <a:off x="1716242" y="1891532"/>
            <a:ext cx="5910808" cy="4781621"/>
          </a:xfrm>
          <a:prstGeom prst="rect">
            <a:avLst/>
          </a:prstGeom>
        </p:spPr>
      </p:pic>
    </p:spTree>
    <p:extLst>
      <p:ext uri="{BB962C8B-B14F-4D97-AF65-F5344CB8AC3E}">
        <p14:creationId xmlns:p14="http://schemas.microsoft.com/office/powerpoint/2010/main" val="189984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332656"/>
            <a:ext cx="3943708" cy="880241"/>
          </a:xfrm>
          <a:prstGeom prst="rect">
            <a:avLst/>
          </a:prstGeom>
        </p:spPr>
        <p:txBody>
          <a:bodyPr wrap="none">
            <a:spAutoFit/>
          </a:bodyPr>
          <a:lstStyle/>
          <a:p>
            <a:pPr>
              <a:lnSpc>
                <a:spcPct val="160000"/>
              </a:lnSpc>
              <a:spcBef>
                <a:spcPct val="50000"/>
              </a:spcBef>
              <a:buClr>
                <a:schemeClr val="tx1"/>
              </a:buClr>
              <a:buSzPct val="80000"/>
              <a:buFont typeface="Wingdings" pitchFamily="2" charset="2"/>
              <a:buNone/>
            </a:pPr>
            <a:r>
              <a:rPr lang="zh-CN" altLang="en-US" sz="3200" b="1" dirty="0"/>
              <a:t>直线</a:t>
            </a:r>
            <a:r>
              <a:rPr lang="en-US" altLang="zh-CN" sz="3200" b="1" dirty="0"/>
              <a:t>Hough</a:t>
            </a:r>
            <a:r>
              <a:rPr lang="zh-CN" altLang="en-US" sz="3200" b="1" dirty="0"/>
              <a:t>变换例子</a:t>
            </a:r>
          </a:p>
        </p:txBody>
      </p:sp>
      <p:pic>
        <p:nvPicPr>
          <p:cNvPr id="3" name="图片 2"/>
          <p:cNvPicPr>
            <a:picLocks noChangeAspect="1"/>
          </p:cNvPicPr>
          <p:nvPr/>
        </p:nvPicPr>
        <p:blipFill>
          <a:blip r:embed="rId2"/>
          <a:stretch>
            <a:fillRect/>
          </a:stretch>
        </p:blipFill>
        <p:spPr>
          <a:xfrm>
            <a:off x="1763688" y="2420888"/>
            <a:ext cx="5616624" cy="4225778"/>
          </a:xfrm>
          <a:prstGeom prst="rect">
            <a:avLst/>
          </a:prstGeom>
        </p:spPr>
      </p:pic>
      <p:sp>
        <p:nvSpPr>
          <p:cNvPr id="5" name="矩形 4"/>
          <p:cNvSpPr/>
          <p:nvPr/>
        </p:nvSpPr>
        <p:spPr>
          <a:xfrm>
            <a:off x="467544" y="1212897"/>
            <a:ext cx="8064896" cy="1015663"/>
          </a:xfrm>
          <a:prstGeom prst="rect">
            <a:avLst/>
          </a:prstGeom>
        </p:spPr>
        <p:txBody>
          <a:bodyPr wrap="square">
            <a:spAutoFit/>
          </a:bodyPr>
          <a:lstStyle/>
          <a:p>
            <a:r>
              <a:rPr lang="zh-CN" altLang="en-US" sz="2000" b="1" dirty="0"/>
              <a:t>对于任何一个边缘点，找到所有可能经过该点的直线，这些直线每一条都对应着参数空间中的一个点，而无穷多条之间对应于极坐标系下的点将形成一条极坐标系下的曲线 </a:t>
            </a:r>
          </a:p>
        </p:txBody>
      </p:sp>
    </p:spTree>
    <p:extLst>
      <p:ext uri="{BB962C8B-B14F-4D97-AF65-F5344CB8AC3E}">
        <p14:creationId xmlns:p14="http://schemas.microsoft.com/office/powerpoint/2010/main" val="3754160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332656"/>
            <a:ext cx="3943708" cy="880241"/>
          </a:xfrm>
          <a:prstGeom prst="rect">
            <a:avLst/>
          </a:prstGeom>
        </p:spPr>
        <p:txBody>
          <a:bodyPr wrap="none">
            <a:spAutoFit/>
          </a:bodyPr>
          <a:lstStyle/>
          <a:p>
            <a:pPr>
              <a:lnSpc>
                <a:spcPct val="160000"/>
              </a:lnSpc>
              <a:spcBef>
                <a:spcPct val="50000"/>
              </a:spcBef>
              <a:buClr>
                <a:schemeClr val="tx1"/>
              </a:buClr>
              <a:buSzPct val="80000"/>
              <a:buFont typeface="Wingdings" pitchFamily="2" charset="2"/>
              <a:buNone/>
            </a:pPr>
            <a:r>
              <a:rPr lang="zh-CN" altLang="en-US" sz="3200" b="1" dirty="0"/>
              <a:t>直线</a:t>
            </a:r>
            <a:r>
              <a:rPr lang="en-US" altLang="zh-CN" sz="3200" b="1" dirty="0"/>
              <a:t>Hough</a:t>
            </a:r>
            <a:r>
              <a:rPr lang="zh-CN" altLang="en-US" sz="3200" b="1" dirty="0"/>
              <a:t>变换例子</a:t>
            </a:r>
          </a:p>
        </p:txBody>
      </p:sp>
      <p:pic>
        <p:nvPicPr>
          <p:cNvPr id="2" name="图片 1"/>
          <p:cNvPicPr>
            <a:picLocks noChangeAspect="1"/>
          </p:cNvPicPr>
          <p:nvPr/>
        </p:nvPicPr>
        <p:blipFill>
          <a:blip r:embed="rId2"/>
          <a:stretch>
            <a:fillRect/>
          </a:stretch>
        </p:blipFill>
        <p:spPr>
          <a:xfrm>
            <a:off x="395535" y="1969772"/>
            <a:ext cx="3912495" cy="2954153"/>
          </a:xfrm>
          <a:prstGeom prst="rect">
            <a:avLst/>
          </a:prstGeom>
        </p:spPr>
      </p:pic>
      <p:pic>
        <p:nvPicPr>
          <p:cNvPr id="3" name="图片 2"/>
          <p:cNvPicPr>
            <a:picLocks noChangeAspect="1"/>
          </p:cNvPicPr>
          <p:nvPr/>
        </p:nvPicPr>
        <p:blipFill>
          <a:blip r:embed="rId3"/>
          <a:stretch>
            <a:fillRect/>
          </a:stretch>
        </p:blipFill>
        <p:spPr>
          <a:xfrm>
            <a:off x="4771292" y="1969773"/>
            <a:ext cx="3976228" cy="2954153"/>
          </a:xfrm>
          <a:prstGeom prst="rect">
            <a:avLst/>
          </a:prstGeom>
        </p:spPr>
      </p:pic>
    </p:spTree>
    <p:extLst>
      <p:ext uri="{BB962C8B-B14F-4D97-AF65-F5344CB8AC3E}">
        <p14:creationId xmlns:p14="http://schemas.microsoft.com/office/powerpoint/2010/main" val="2872467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332656"/>
            <a:ext cx="3943708" cy="880241"/>
          </a:xfrm>
          <a:prstGeom prst="rect">
            <a:avLst/>
          </a:prstGeom>
        </p:spPr>
        <p:txBody>
          <a:bodyPr wrap="none">
            <a:spAutoFit/>
          </a:bodyPr>
          <a:lstStyle/>
          <a:p>
            <a:pPr>
              <a:lnSpc>
                <a:spcPct val="160000"/>
              </a:lnSpc>
              <a:spcBef>
                <a:spcPct val="50000"/>
              </a:spcBef>
              <a:buClr>
                <a:schemeClr val="tx1"/>
              </a:buClr>
              <a:buSzPct val="80000"/>
              <a:buFont typeface="Wingdings" pitchFamily="2" charset="2"/>
              <a:buNone/>
            </a:pPr>
            <a:r>
              <a:rPr lang="zh-CN" altLang="en-US" sz="3200" b="1" dirty="0"/>
              <a:t>直线</a:t>
            </a:r>
            <a:r>
              <a:rPr lang="en-US" altLang="zh-CN" sz="3200" b="1" dirty="0"/>
              <a:t>Hough</a:t>
            </a:r>
            <a:r>
              <a:rPr lang="zh-CN" altLang="en-US" sz="3200" b="1" dirty="0"/>
              <a:t>变换例子</a:t>
            </a:r>
          </a:p>
        </p:txBody>
      </p:sp>
      <p:pic>
        <p:nvPicPr>
          <p:cNvPr id="2" name="图片 1"/>
          <p:cNvPicPr>
            <a:picLocks noChangeAspect="1"/>
          </p:cNvPicPr>
          <p:nvPr/>
        </p:nvPicPr>
        <p:blipFill>
          <a:blip r:embed="rId2"/>
          <a:stretch>
            <a:fillRect/>
          </a:stretch>
        </p:blipFill>
        <p:spPr>
          <a:xfrm>
            <a:off x="1619672" y="2060848"/>
            <a:ext cx="5947112" cy="4545820"/>
          </a:xfrm>
          <a:prstGeom prst="rect">
            <a:avLst/>
          </a:prstGeom>
        </p:spPr>
      </p:pic>
      <p:sp>
        <p:nvSpPr>
          <p:cNvPr id="5" name="矩形 4"/>
          <p:cNvSpPr/>
          <p:nvPr/>
        </p:nvSpPr>
        <p:spPr>
          <a:xfrm>
            <a:off x="827584" y="1344774"/>
            <a:ext cx="8064896" cy="400110"/>
          </a:xfrm>
          <a:prstGeom prst="rect">
            <a:avLst/>
          </a:prstGeom>
        </p:spPr>
        <p:txBody>
          <a:bodyPr wrap="square">
            <a:spAutoFit/>
          </a:bodyPr>
          <a:lstStyle/>
          <a:p>
            <a:r>
              <a:rPr lang="zh-CN" altLang="en-US" sz="2000" b="1" dirty="0"/>
              <a:t>我们能用曲线表示所有经过该点的直线。</a:t>
            </a:r>
          </a:p>
        </p:txBody>
      </p:sp>
    </p:spTree>
    <p:extLst>
      <p:ext uri="{BB962C8B-B14F-4D97-AF65-F5344CB8AC3E}">
        <p14:creationId xmlns:p14="http://schemas.microsoft.com/office/powerpoint/2010/main" val="4194844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332656"/>
            <a:ext cx="3943708" cy="880241"/>
          </a:xfrm>
          <a:prstGeom prst="rect">
            <a:avLst/>
          </a:prstGeom>
        </p:spPr>
        <p:txBody>
          <a:bodyPr wrap="none">
            <a:spAutoFit/>
          </a:bodyPr>
          <a:lstStyle/>
          <a:p>
            <a:pPr>
              <a:lnSpc>
                <a:spcPct val="160000"/>
              </a:lnSpc>
              <a:spcBef>
                <a:spcPct val="50000"/>
              </a:spcBef>
              <a:buClr>
                <a:schemeClr val="tx1"/>
              </a:buClr>
              <a:buSzPct val="80000"/>
              <a:buFont typeface="Wingdings" pitchFamily="2" charset="2"/>
              <a:buNone/>
            </a:pPr>
            <a:r>
              <a:rPr lang="zh-CN" altLang="en-US" sz="3200" b="1" dirty="0"/>
              <a:t>直线</a:t>
            </a:r>
            <a:r>
              <a:rPr lang="en-US" altLang="zh-CN" sz="3200" b="1" dirty="0"/>
              <a:t>Hough</a:t>
            </a:r>
            <a:r>
              <a:rPr lang="zh-CN" altLang="en-US" sz="3200" b="1" dirty="0"/>
              <a:t>变换例子</a:t>
            </a:r>
          </a:p>
        </p:txBody>
      </p:sp>
      <p:sp>
        <p:nvSpPr>
          <p:cNvPr id="2" name="矩形 1"/>
          <p:cNvSpPr/>
          <p:nvPr/>
        </p:nvSpPr>
        <p:spPr>
          <a:xfrm>
            <a:off x="467544" y="1340768"/>
            <a:ext cx="8136904" cy="1200329"/>
          </a:xfrm>
          <a:prstGeom prst="rect">
            <a:avLst/>
          </a:prstGeom>
        </p:spPr>
        <p:txBody>
          <a:bodyPr wrap="square">
            <a:spAutoFit/>
          </a:bodyPr>
          <a:lstStyle/>
          <a:p>
            <a:r>
              <a:rPr lang="zh-CN" altLang="en-US" dirty="0">
                <a:latin typeface="+mn-ea"/>
                <a:ea typeface="+mn-ea"/>
              </a:rPr>
              <a:t>重复上面过程，每个边缘点都对应于极坐标系下的一条曲线，那么，极坐标系下 （参数空间）所有这些曲线的交点一定是原图像中所有边缘点共同存在的直线！</a:t>
            </a:r>
          </a:p>
        </p:txBody>
      </p:sp>
      <p:pic>
        <p:nvPicPr>
          <p:cNvPr id="3" name="图片 2"/>
          <p:cNvPicPr>
            <a:picLocks noChangeAspect="1"/>
          </p:cNvPicPr>
          <p:nvPr/>
        </p:nvPicPr>
        <p:blipFill>
          <a:blip r:embed="rId2"/>
          <a:stretch>
            <a:fillRect/>
          </a:stretch>
        </p:blipFill>
        <p:spPr>
          <a:xfrm>
            <a:off x="2195736" y="2666172"/>
            <a:ext cx="4354512" cy="4191422"/>
          </a:xfrm>
          <a:prstGeom prst="rect">
            <a:avLst/>
          </a:prstGeom>
        </p:spPr>
      </p:pic>
    </p:spTree>
    <p:extLst>
      <p:ext uri="{BB962C8B-B14F-4D97-AF65-F5344CB8AC3E}">
        <p14:creationId xmlns:p14="http://schemas.microsoft.com/office/powerpoint/2010/main" val="306501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332656"/>
            <a:ext cx="3943708" cy="880241"/>
          </a:xfrm>
          <a:prstGeom prst="rect">
            <a:avLst/>
          </a:prstGeom>
        </p:spPr>
        <p:txBody>
          <a:bodyPr wrap="none">
            <a:spAutoFit/>
          </a:bodyPr>
          <a:lstStyle/>
          <a:p>
            <a:pPr>
              <a:lnSpc>
                <a:spcPct val="160000"/>
              </a:lnSpc>
              <a:spcBef>
                <a:spcPct val="50000"/>
              </a:spcBef>
              <a:buClr>
                <a:schemeClr val="tx1"/>
              </a:buClr>
              <a:buSzPct val="80000"/>
              <a:buFont typeface="Wingdings" pitchFamily="2" charset="2"/>
              <a:buNone/>
            </a:pPr>
            <a:r>
              <a:rPr lang="zh-CN" altLang="en-US" sz="3200" b="1" dirty="0"/>
              <a:t>直线</a:t>
            </a:r>
            <a:r>
              <a:rPr lang="en-US" altLang="zh-CN" sz="3200" b="1" dirty="0"/>
              <a:t>Hough</a:t>
            </a:r>
            <a:r>
              <a:rPr lang="zh-CN" altLang="en-US" sz="3200" b="1" dirty="0"/>
              <a:t>变换例子</a:t>
            </a:r>
          </a:p>
        </p:txBody>
      </p:sp>
      <p:pic>
        <p:nvPicPr>
          <p:cNvPr id="2" name="图片 1"/>
          <p:cNvPicPr>
            <a:picLocks noChangeAspect="1"/>
          </p:cNvPicPr>
          <p:nvPr/>
        </p:nvPicPr>
        <p:blipFill>
          <a:blip r:embed="rId2"/>
          <a:stretch>
            <a:fillRect/>
          </a:stretch>
        </p:blipFill>
        <p:spPr>
          <a:xfrm>
            <a:off x="4572000" y="2165064"/>
            <a:ext cx="4465941" cy="3364584"/>
          </a:xfrm>
          <a:prstGeom prst="rect">
            <a:avLst/>
          </a:prstGeom>
        </p:spPr>
      </p:pic>
      <p:pic>
        <p:nvPicPr>
          <p:cNvPr id="5" name="图片 4"/>
          <p:cNvPicPr>
            <a:picLocks noChangeAspect="1"/>
          </p:cNvPicPr>
          <p:nvPr/>
        </p:nvPicPr>
        <p:blipFill>
          <a:blip r:embed="rId3"/>
          <a:stretch>
            <a:fillRect/>
          </a:stretch>
        </p:blipFill>
        <p:spPr>
          <a:xfrm>
            <a:off x="251520" y="2204864"/>
            <a:ext cx="4002128" cy="3284984"/>
          </a:xfrm>
          <a:prstGeom prst="rect">
            <a:avLst/>
          </a:prstGeom>
        </p:spPr>
      </p:pic>
    </p:spTree>
    <p:extLst>
      <p:ext uri="{BB962C8B-B14F-4D97-AF65-F5344CB8AC3E}">
        <p14:creationId xmlns:p14="http://schemas.microsoft.com/office/powerpoint/2010/main" val="131106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096963" y="1819275"/>
            <a:ext cx="6946900" cy="33401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DDDDDD"/>
        </a:solidFill>
        <a:effectLst/>
      </p:bgPr>
    </p:bg>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685800" y="609600"/>
            <a:ext cx="7772400" cy="1143000"/>
          </a:xfrm>
          <a:prstGeom prst="rect">
            <a:avLst/>
          </a:prstGeom>
          <a:noFill/>
          <a:ln w="9525">
            <a:noFill/>
            <a:miter lim="800000"/>
            <a:headEnd/>
            <a:tailEnd/>
          </a:ln>
        </p:spPr>
        <p:txBody>
          <a:bodyPr lIns="0" tIns="0" rIns="0" bIns="0" anchor="ctr"/>
          <a:lstStyle/>
          <a:p>
            <a:pPr algn="ctr" defTabSz="449263">
              <a:lnSpc>
                <a:spcPct val="93000"/>
              </a:lnSpc>
              <a:buClr>
                <a:srgbClr val="000000"/>
              </a:buClr>
              <a:buFont typeface="Times"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zh-CN" altLang="en-US" sz="4000" dirty="0">
                <a:solidFill>
                  <a:srgbClr val="000000"/>
                </a:solidFill>
                <a:latin typeface="Times" pitchFamily="-16" charset="0"/>
              </a:rPr>
              <a:t>真实世界的检测实例</a:t>
            </a:r>
            <a:endParaRPr kumimoji="0" lang="en-GB" altLang="zh-CN" sz="4000" dirty="0">
              <a:solidFill>
                <a:srgbClr val="000000"/>
              </a:solidFill>
              <a:latin typeface="Times" pitchFamily="-16" charset="0"/>
            </a:endParaRPr>
          </a:p>
        </p:txBody>
      </p:sp>
      <p:pic>
        <p:nvPicPr>
          <p:cNvPr id="17411" name="Picture 4"/>
          <p:cNvPicPr>
            <a:picLocks noChangeAspect="1" noChangeArrowheads="1"/>
          </p:cNvPicPr>
          <p:nvPr/>
        </p:nvPicPr>
        <p:blipFill>
          <a:blip r:embed="rId2"/>
          <a:srcRect/>
          <a:stretch>
            <a:fillRect/>
          </a:stretch>
        </p:blipFill>
        <p:spPr bwMode="auto">
          <a:xfrm>
            <a:off x="3233738" y="1557338"/>
            <a:ext cx="2438400" cy="2438400"/>
          </a:xfrm>
          <a:prstGeom prst="rect">
            <a:avLst/>
          </a:prstGeom>
          <a:noFill/>
          <a:ln w="9525">
            <a:noFill/>
            <a:miter lim="800000"/>
            <a:headEnd/>
            <a:tailEnd/>
          </a:ln>
        </p:spPr>
      </p:pic>
      <p:pic>
        <p:nvPicPr>
          <p:cNvPr id="17412" name="Picture 5"/>
          <p:cNvPicPr>
            <a:picLocks noChangeAspect="1" noChangeArrowheads="1"/>
          </p:cNvPicPr>
          <p:nvPr/>
        </p:nvPicPr>
        <p:blipFill>
          <a:blip r:embed="rId3"/>
          <a:srcRect/>
          <a:stretch>
            <a:fillRect/>
          </a:stretch>
        </p:blipFill>
        <p:spPr bwMode="auto">
          <a:xfrm>
            <a:off x="596900" y="1528763"/>
            <a:ext cx="2438400" cy="2438400"/>
          </a:xfrm>
          <a:prstGeom prst="rect">
            <a:avLst/>
          </a:prstGeom>
          <a:noFill/>
          <a:ln w="9525">
            <a:noFill/>
            <a:miter lim="800000"/>
            <a:headEnd/>
            <a:tailEnd/>
          </a:ln>
        </p:spPr>
      </p:pic>
      <p:pic>
        <p:nvPicPr>
          <p:cNvPr id="17413" name="Picture 6"/>
          <p:cNvPicPr>
            <a:picLocks noChangeAspect="1" noChangeArrowheads="1"/>
          </p:cNvPicPr>
          <p:nvPr/>
        </p:nvPicPr>
        <p:blipFill>
          <a:blip r:embed="rId4"/>
          <a:srcRect/>
          <a:stretch>
            <a:fillRect/>
          </a:stretch>
        </p:blipFill>
        <p:spPr bwMode="auto">
          <a:xfrm>
            <a:off x="5876925" y="1543050"/>
            <a:ext cx="2438400" cy="2438400"/>
          </a:xfrm>
          <a:prstGeom prst="rect">
            <a:avLst/>
          </a:prstGeom>
          <a:noFill/>
          <a:ln w="9525">
            <a:noFill/>
            <a:miter lim="800000"/>
            <a:headEnd/>
            <a:tailEnd/>
          </a:ln>
        </p:spPr>
      </p:pic>
      <p:sp>
        <p:nvSpPr>
          <p:cNvPr id="17414" name="Text Box 7"/>
          <p:cNvSpPr txBox="1">
            <a:spLocks noChangeArrowheads="1"/>
          </p:cNvSpPr>
          <p:nvPr/>
        </p:nvSpPr>
        <p:spPr bwMode="auto">
          <a:xfrm>
            <a:off x="1249363" y="4060825"/>
            <a:ext cx="1333500" cy="343492"/>
          </a:xfrm>
          <a:prstGeom prst="rect">
            <a:avLst/>
          </a:prstGeom>
          <a:noFill/>
          <a:ln w="9525">
            <a:noFill/>
            <a:miter lim="800000"/>
            <a:headEnd/>
            <a:tailEnd/>
          </a:ln>
        </p:spPr>
        <p:txBody>
          <a:bodyPr lIns="0" tIns="0" rIns="0" bIns="0">
            <a:spAutoFit/>
          </a:bodyPr>
          <a:lstStyle/>
          <a:p>
            <a:pPr eaLnBrk="0" hangingPunct="0">
              <a:lnSpc>
                <a:spcPct val="93000"/>
              </a:lnSpc>
              <a:buClr>
                <a:srgbClr val="000000"/>
              </a:buClr>
              <a:buSzPct val="100000"/>
              <a:buFont typeface="Times"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zh-CN" altLang="en-US" dirty="0">
                <a:solidFill>
                  <a:schemeClr val="bg2"/>
                </a:solidFill>
                <a:latin typeface="Times" pitchFamily="-16" charset="0"/>
              </a:rPr>
              <a:t>原始图像</a:t>
            </a:r>
            <a:endParaRPr kumimoji="0" lang="en-GB" altLang="zh-CN" dirty="0">
              <a:solidFill>
                <a:schemeClr val="bg2"/>
              </a:solidFill>
              <a:latin typeface="Times" pitchFamily="-16" charset="0"/>
            </a:endParaRPr>
          </a:p>
        </p:txBody>
      </p:sp>
      <p:sp>
        <p:nvSpPr>
          <p:cNvPr id="17415" name="Text Box 8"/>
          <p:cNvSpPr txBox="1">
            <a:spLocks noChangeArrowheads="1"/>
          </p:cNvSpPr>
          <p:nvPr/>
        </p:nvSpPr>
        <p:spPr bwMode="auto">
          <a:xfrm>
            <a:off x="3489325" y="4071938"/>
            <a:ext cx="2071688" cy="343492"/>
          </a:xfrm>
          <a:prstGeom prst="rect">
            <a:avLst/>
          </a:prstGeom>
          <a:noFill/>
          <a:ln w="9525">
            <a:noFill/>
            <a:miter lim="800000"/>
            <a:headEnd/>
            <a:tailEnd/>
          </a:ln>
        </p:spPr>
        <p:txBody>
          <a:bodyPr lIns="0" tIns="0" rIns="0" bIns="0">
            <a:spAutoFit/>
          </a:bodyPr>
          <a:lstStyle/>
          <a:p>
            <a:pPr eaLnBrk="0" hangingPunct="0">
              <a:lnSpc>
                <a:spcPct val="93000"/>
              </a:lnSpc>
              <a:buClr>
                <a:srgbClr val="000000"/>
              </a:buClr>
              <a:buSzPct val="100000"/>
              <a:buFont typeface="Times"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zh-CN" altLang="en-US" dirty="0">
                <a:solidFill>
                  <a:schemeClr val="bg2"/>
                </a:solidFill>
                <a:latin typeface="Times" pitchFamily="-16" charset="0"/>
              </a:rPr>
              <a:t>边缘检测图像</a:t>
            </a:r>
            <a:endParaRPr kumimoji="0" lang="en-GB" altLang="zh-CN" dirty="0">
              <a:solidFill>
                <a:schemeClr val="bg2"/>
              </a:solidFill>
              <a:latin typeface="Times" pitchFamily="-16" charset="0"/>
            </a:endParaRPr>
          </a:p>
        </p:txBody>
      </p:sp>
      <p:sp>
        <p:nvSpPr>
          <p:cNvPr id="17416" name="Text Box 9"/>
          <p:cNvSpPr txBox="1">
            <a:spLocks noChangeArrowheads="1"/>
          </p:cNvSpPr>
          <p:nvPr/>
        </p:nvSpPr>
        <p:spPr bwMode="auto">
          <a:xfrm>
            <a:off x="6242050" y="4060825"/>
            <a:ext cx="2362200" cy="343492"/>
          </a:xfrm>
          <a:prstGeom prst="rect">
            <a:avLst/>
          </a:prstGeom>
          <a:noFill/>
          <a:ln w="9525">
            <a:noFill/>
            <a:miter lim="800000"/>
            <a:headEnd/>
            <a:tailEnd/>
          </a:ln>
        </p:spPr>
        <p:txBody>
          <a:bodyPr lIns="0" tIns="0" rIns="0" bIns="0">
            <a:spAutoFit/>
          </a:bodyPr>
          <a:lstStyle/>
          <a:p>
            <a:pPr eaLnBrk="0" hangingPunct="0">
              <a:lnSpc>
                <a:spcPct val="93000"/>
              </a:lnSpc>
              <a:buClr>
                <a:srgbClr val="000000"/>
              </a:buClr>
              <a:buSzPct val="100000"/>
              <a:buFont typeface="Times"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zh-CN" altLang="en-US" dirty="0">
                <a:solidFill>
                  <a:schemeClr val="bg2"/>
                </a:solidFill>
                <a:latin typeface="Times" pitchFamily="-16" charset="0"/>
              </a:rPr>
              <a:t>检测到的直线</a:t>
            </a:r>
            <a:endParaRPr kumimoji="0" lang="en-GB" altLang="zh-CN" dirty="0">
              <a:solidFill>
                <a:schemeClr val="bg2"/>
              </a:solidFill>
              <a:latin typeface="Times" pitchFamily="-16" charset="0"/>
            </a:endParaRPr>
          </a:p>
        </p:txBody>
      </p:sp>
      <p:pic>
        <p:nvPicPr>
          <p:cNvPr id="17417" name="Picture 10"/>
          <p:cNvPicPr>
            <a:picLocks noChangeAspect="1" noChangeArrowheads="1"/>
          </p:cNvPicPr>
          <p:nvPr/>
        </p:nvPicPr>
        <p:blipFill>
          <a:blip r:embed="rId5"/>
          <a:srcRect/>
          <a:stretch>
            <a:fillRect/>
          </a:stretch>
        </p:blipFill>
        <p:spPr bwMode="auto">
          <a:xfrm>
            <a:off x="3044825" y="4508500"/>
            <a:ext cx="2881313" cy="2111375"/>
          </a:xfrm>
          <a:prstGeom prst="rect">
            <a:avLst/>
          </a:prstGeom>
          <a:noFill/>
          <a:ln w="9525">
            <a:noFill/>
            <a:miter lim="800000"/>
            <a:headEnd/>
            <a:tailEnd/>
          </a:ln>
        </p:spPr>
      </p:pic>
      <p:sp>
        <p:nvSpPr>
          <p:cNvPr id="17418" name="Text Box 11"/>
          <p:cNvSpPr txBox="1">
            <a:spLocks noChangeArrowheads="1"/>
          </p:cNvSpPr>
          <p:nvPr/>
        </p:nvSpPr>
        <p:spPr bwMode="auto">
          <a:xfrm>
            <a:off x="6138863" y="5445125"/>
            <a:ext cx="2465387" cy="343492"/>
          </a:xfrm>
          <a:prstGeom prst="rect">
            <a:avLst/>
          </a:prstGeom>
          <a:noFill/>
          <a:ln w="9525">
            <a:noFill/>
            <a:miter lim="800000"/>
            <a:headEnd/>
            <a:tailEnd/>
          </a:ln>
        </p:spPr>
        <p:txBody>
          <a:bodyPr lIns="0" tIns="0" rIns="0" bIns="0">
            <a:spAutoFit/>
          </a:bodyPr>
          <a:lstStyle/>
          <a:p>
            <a:pPr eaLnBrk="0" hangingPunct="0">
              <a:lnSpc>
                <a:spcPct val="93000"/>
              </a:lnSpc>
              <a:buClr>
                <a:srgbClr val="000000"/>
              </a:buClr>
              <a:buSzPct val="100000"/>
              <a:buFont typeface="Times"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zh-CN" altLang="en-US" dirty="0">
                <a:solidFill>
                  <a:schemeClr val="bg2"/>
                </a:solidFill>
                <a:latin typeface="Times" pitchFamily="-16" charset="0"/>
              </a:rPr>
              <a:t>参数空间</a:t>
            </a:r>
            <a:endParaRPr kumimoji="0" lang="en-GB" altLang="zh-CN" dirty="0">
              <a:solidFill>
                <a:schemeClr val="bg2"/>
              </a:solidFill>
              <a:latin typeface="Times" pitchFamily="-1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Rot="1" noChangeArrowheads="1"/>
          </p:cNvSpPr>
          <p:nvPr/>
        </p:nvSpPr>
        <p:spPr bwMode="auto">
          <a:xfrm>
            <a:off x="-900608" y="164307"/>
            <a:ext cx="8540750" cy="1143000"/>
          </a:xfrm>
          <a:prstGeom prst="rect">
            <a:avLst/>
          </a:prstGeom>
          <a:noFill/>
          <a:ln w="9525">
            <a:noFill/>
            <a:miter lim="800000"/>
            <a:headEnd/>
            <a:tailEnd/>
          </a:ln>
        </p:spPr>
        <p:txBody>
          <a:bodyPr anchor="ctr"/>
          <a:lstStyle/>
          <a:p>
            <a:pPr algn="ctr"/>
            <a:r>
              <a:rPr lang="zh-CN" altLang="en-US" sz="3600" b="1" dirty="0">
                <a:solidFill>
                  <a:schemeClr val="tx2"/>
                </a:solidFill>
                <a:latin typeface="宋体" pitchFamily="2" charset="-122"/>
              </a:rPr>
              <a:t>基于</a:t>
            </a:r>
            <a:r>
              <a:rPr lang="en-US" altLang="zh-CN" sz="3600" b="1" dirty="0">
                <a:solidFill>
                  <a:schemeClr val="tx2"/>
                </a:solidFill>
                <a:latin typeface="宋体" pitchFamily="2" charset="-122"/>
              </a:rPr>
              <a:t>Hough</a:t>
            </a:r>
            <a:r>
              <a:rPr lang="zh-CN" altLang="en-US" sz="3600" b="1" dirty="0">
                <a:solidFill>
                  <a:schemeClr val="tx2"/>
                </a:solidFill>
                <a:latin typeface="宋体" pitchFamily="2" charset="-122"/>
              </a:rPr>
              <a:t>变换的圆检测原理</a:t>
            </a:r>
            <a:endParaRPr lang="zh-CN" altLang="en-US" sz="3600" b="1" dirty="0">
              <a:solidFill>
                <a:schemeClr val="tx2"/>
              </a:solidFill>
            </a:endParaRPr>
          </a:p>
        </p:txBody>
      </p:sp>
      <mc:AlternateContent xmlns:mc="http://schemas.openxmlformats.org/markup-compatibility/2006" xmlns:a14="http://schemas.microsoft.com/office/drawing/2010/main">
        <mc:Choice Requires="a14">
          <p:sp>
            <p:nvSpPr>
              <p:cNvPr id="4101" name="Rectangle 3"/>
              <p:cNvSpPr>
                <a:spLocks noRot="1" noChangeArrowheads="1"/>
              </p:cNvSpPr>
              <p:nvPr/>
            </p:nvSpPr>
            <p:spPr bwMode="auto">
              <a:xfrm>
                <a:off x="350043" y="2003285"/>
                <a:ext cx="8443913" cy="5373687"/>
              </a:xfrm>
              <a:prstGeom prst="rect">
                <a:avLst/>
              </a:prstGeom>
              <a:noFill/>
              <a:ln w="9525">
                <a:noFill/>
                <a:miter lim="800000"/>
                <a:headEnd/>
                <a:tailEnd/>
              </a:ln>
            </p:spPr>
            <p:txBody>
              <a:bodyPr/>
              <a:lstStyle/>
              <a:p>
                <a:pPr>
                  <a:spcBef>
                    <a:spcPct val="20000"/>
                  </a:spcBef>
                </a:pPr>
                <a:r>
                  <a:rPr lang="zh-CN" altLang="en-US" dirty="0">
                    <a:latin typeface="+mn-ea"/>
                    <a:ea typeface="+mn-ea"/>
                  </a:rPr>
                  <a:t>设图像空间中一个半径为</a:t>
                </a:r>
                <a:r>
                  <a:rPr lang="en-US" altLang="zh-CN" dirty="0">
                    <a:latin typeface="+mn-ea"/>
                    <a:ea typeface="+mn-ea"/>
                  </a:rPr>
                  <a:t>r</a:t>
                </a:r>
                <a:r>
                  <a:rPr lang="zh-CN" altLang="en-US" dirty="0">
                    <a:latin typeface="+mn-ea"/>
                    <a:ea typeface="+mn-ea"/>
                  </a:rPr>
                  <a:t>，圆心坐标</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latin typeface="+mn-ea"/>
                    <a:ea typeface="+mn-ea"/>
                  </a:rPr>
                  <a:t>为的圆</a:t>
                </a:r>
                <a:endParaRPr lang="en-US" altLang="zh-CN" dirty="0">
                  <a:latin typeface="+mn-ea"/>
                  <a:ea typeface="+mn-ea"/>
                </a:endParaRPr>
              </a:p>
              <a:p>
                <a:pPr>
                  <a:spcBef>
                    <a:spcPct val="20000"/>
                  </a:spcBef>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p>
                        <m:sSupPr>
                          <m:ctrlPr>
                            <a:rPr lang="en-US" altLang="zh-CN" b="0" i="1" smtClean="0">
                              <a:latin typeface="Cambria Math" panose="02040503050406030204" pitchFamily="18" charset="0"/>
                              <a:ea typeface="+mn-ea"/>
                            </a:rPr>
                          </m:ctrlPr>
                        </m:sSupPr>
                        <m:e>
                          <m:r>
                            <a:rPr lang="en-US" altLang="zh-CN" b="0" i="1" smtClean="0">
                              <a:latin typeface="Cambria Math" panose="02040503050406030204" pitchFamily="18" charset="0"/>
                              <a:ea typeface="+mn-ea"/>
                            </a:rPr>
                            <m:t>)</m:t>
                          </m:r>
                        </m:e>
                        <m:sup>
                          <m:r>
                            <a:rPr lang="en-US" altLang="zh-CN" b="0" i="1" smtClean="0">
                              <a:latin typeface="Cambria Math" panose="02040503050406030204" pitchFamily="18" charset="0"/>
                              <a:ea typeface="+mn-ea"/>
                            </a:rPr>
                            <m:t>2</m:t>
                          </m:r>
                        </m:sup>
                      </m:sSup>
                      <m:r>
                        <a:rPr lang="en-US" altLang="zh-CN" b="0" i="1" smtClean="0">
                          <a:latin typeface="Cambria Math" panose="02040503050406030204" pitchFamily="18" charset="0"/>
                          <a:ea typeface="+mn-ea"/>
                        </a:rPr>
                        <m:t>+</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oMath>
                  </m:oMathPara>
                </a14:m>
                <a:endParaRPr lang="en-US" altLang="zh-CN" dirty="0">
                  <a:latin typeface="+mn-ea"/>
                  <a:ea typeface="+mn-ea"/>
                </a:endParaRPr>
              </a:p>
              <a:p>
                <a:pPr>
                  <a:spcBef>
                    <a:spcPct val="20000"/>
                  </a:spcBef>
                </a:pPr>
                <a:r>
                  <a:rPr lang="zh-CN" altLang="en-US" dirty="0">
                    <a:latin typeface="+mn-ea"/>
                    <a:ea typeface="+mn-ea"/>
                  </a:rPr>
                  <a:t>在参数空间中，圆可以表示为</a:t>
                </a:r>
                <a:endParaRPr lang="en-US" altLang="zh-CN" dirty="0">
                  <a:latin typeface="+mn-ea"/>
                  <a:ea typeface="+mn-ea"/>
                </a:endParaRPr>
              </a:p>
              <a:p>
                <a:pPr>
                  <a:spcBef>
                    <a:spcPct val="20000"/>
                  </a:spcBef>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mn-ea"/>
                            </a:rPr>
                          </m:ctrlPr>
                        </m:dPr>
                        <m:e>
                          <m:eqArr>
                            <m:eqArrPr>
                              <m:ctrlPr>
                                <a:rPr lang="en-US" altLang="zh-CN" i="1" smtClean="0">
                                  <a:latin typeface="Cambria Math" panose="02040503050406030204" pitchFamily="18" charset="0"/>
                                  <a:ea typeface="+mn-ea"/>
                                </a:rPr>
                              </m:ctrlPr>
                            </m:eqArrPr>
                            <m:e>
                              <m:sSub>
                                <m:sSubPr>
                                  <m:ctrlPr>
                                    <a:rPr lang="en-US" altLang="zh-CN"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𝑥</m:t>
                                  </m:r>
                                </m:e>
                                <m:sub>
                                  <m:r>
                                    <a:rPr lang="en-US" altLang="zh-CN" b="0" i="1" smtClean="0">
                                      <a:latin typeface="Cambria Math" panose="02040503050406030204" pitchFamily="18" charset="0"/>
                                      <a:ea typeface="+mn-ea"/>
                                    </a:rPr>
                                    <m:t>0</m:t>
                                  </m:r>
                                </m:sub>
                              </m:sSub>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𝑟</m:t>
                              </m:r>
                              <m:func>
                                <m:funcPr>
                                  <m:ctrlPr>
                                    <a:rPr lang="en-US" altLang="zh-CN" b="0" i="1" smtClean="0">
                                      <a:latin typeface="Cambria Math" panose="02040503050406030204" pitchFamily="18" charset="0"/>
                                      <a:ea typeface="+mn-ea"/>
                                    </a:rPr>
                                  </m:ctrlPr>
                                </m:funcPr>
                                <m:fName>
                                  <m:r>
                                    <m:rPr>
                                      <m:sty m:val="p"/>
                                    </m:rPr>
                                    <a:rPr lang="en-US" altLang="zh-CN" b="0" i="0" smtClean="0">
                                      <a:latin typeface="Cambria Math" panose="02040503050406030204" pitchFamily="18" charset="0"/>
                                      <a:ea typeface="+mn-ea"/>
                                    </a:rPr>
                                    <m:t>cos</m:t>
                                  </m:r>
                                </m:fName>
                                <m:e>
                                  <m:r>
                                    <a:rPr lang="zh-CN" altLang="en-US" b="0" i="1" smtClean="0">
                                      <a:latin typeface="Cambria Math" panose="02040503050406030204" pitchFamily="18" charset="0"/>
                                      <a:ea typeface="+mn-ea"/>
                                    </a:rPr>
                                    <m:t>𝜃</m:t>
                                  </m:r>
                                </m:e>
                              </m:func>
                            </m:e>
                            <m:e>
                              <m:sSub>
                                <m:sSubPr>
                                  <m:ctrlPr>
                                    <a:rPr lang="en-US" altLang="zh-CN"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𝑦</m:t>
                                  </m:r>
                                </m:e>
                                <m:sub>
                                  <m:r>
                                    <a:rPr lang="en-US" altLang="zh-CN" b="0" i="1" smtClean="0">
                                      <a:latin typeface="Cambria Math" panose="02040503050406030204" pitchFamily="18" charset="0"/>
                                      <a:ea typeface="+mn-ea"/>
                                    </a:rPr>
                                    <m:t>0</m:t>
                                  </m:r>
                                </m:sub>
                              </m:sSub>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𝑦</m:t>
                              </m:r>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𝑟</m:t>
                              </m:r>
                              <m:func>
                                <m:funcPr>
                                  <m:ctrlPr>
                                    <a:rPr lang="en-US" altLang="zh-CN" b="0" i="1" smtClean="0">
                                      <a:latin typeface="Cambria Math" panose="02040503050406030204" pitchFamily="18" charset="0"/>
                                      <a:ea typeface="+mn-ea"/>
                                    </a:rPr>
                                  </m:ctrlPr>
                                </m:funcPr>
                                <m:fName>
                                  <m:r>
                                    <m:rPr>
                                      <m:sty m:val="p"/>
                                    </m:rPr>
                                    <a:rPr lang="en-US" altLang="zh-CN" b="0" i="0" smtClean="0">
                                      <a:latin typeface="Cambria Math" panose="02040503050406030204" pitchFamily="18" charset="0"/>
                                      <a:ea typeface="+mn-ea"/>
                                    </a:rPr>
                                    <m:t>sin</m:t>
                                  </m:r>
                                </m:fName>
                                <m:e>
                                  <m:r>
                                    <a:rPr lang="zh-CN" altLang="en-US" b="0" i="1" smtClean="0">
                                      <a:latin typeface="Cambria Math" panose="02040503050406030204" pitchFamily="18" charset="0"/>
                                      <a:ea typeface="+mn-ea"/>
                                    </a:rPr>
                                    <m:t>𝜃</m:t>
                                  </m:r>
                                </m:e>
                              </m:func>
                            </m:e>
                          </m:eqArr>
                        </m:e>
                      </m:d>
                    </m:oMath>
                  </m:oMathPara>
                </a14:m>
                <a:endParaRPr lang="en-US" altLang="zh-CN" dirty="0">
                  <a:latin typeface="+mn-ea"/>
                  <a:ea typeface="+mn-ea"/>
                </a:endParaRPr>
              </a:p>
              <a:p>
                <a:pPr>
                  <a:spcBef>
                    <a:spcPct val="20000"/>
                  </a:spcBef>
                </a:pPr>
                <a:r>
                  <a:rPr lang="zh-CN" altLang="en-US" dirty="0">
                    <a:latin typeface="+mn-ea"/>
                    <a:ea typeface="+mn-ea"/>
                  </a:rPr>
                  <a:t>在参数坐标系中，可以发现只需要三个参数</a:t>
                </a:r>
                <a14:m>
                  <m:oMath xmlns:m="http://schemas.openxmlformats.org/officeDocument/2006/math">
                    <m:r>
                      <a:rPr lang="en-US" altLang="zh-CN" b="0" i="1" smtClean="0">
                        <a:latin typeface="Cambria Math" panose="02040503050406030204" pitchFamily="18" charset="0"/>
                        <a:ea typeface="+mn-ea"/>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mn-ea"/>
                      </a:rPr>
                      <m:t>)</m:t>
                    </m:r>
                  </m:oMath>
                </a14:m>
                <a:r>
                  <a:rPr lang="zh-CN" altLang="en-US" dirty="0">
                    <a:latin typeface="+mn-ea"/>
                    <a:ea typeface="+mn-ea"/>
                  </a:rPr>
                  <a:t>便可以确定一个圆。</a:t>
                </a:r>
                <a:endParaRPr lang="en-US" altLang="zh-CN" dirty="0">
                  <a:latin typeface="+mn-ea"/>
                  <a:ea typeface="+mn-ea"/>
                </a:endParaRPr>
              </a:p>
              <a:p>
                <a:pPr>
                  <a:spcBef>
                    <a:spcPct val="20000"/>
                  </a:spcBef>
                </a:pPr>
                <a:r>
                  <a:rPr lang="zh-CN" altLang="en-US" dirty="0">
                    <a:latin typeface="+mn-ea"/>
                    <a:ea typeface="+mn-ea"/>
                  </a:rPr>
                  <a:t>因而该参数点表示所有过点</a:t>
                </a:r>
                <a14:m>
                  <m:oMath xmlns:m="http://schemas.openxmlformats.org/officeDocument/2006/math">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𝑦</m:t>
                    </m:r>
                    <m:r>
                      <a:rPr lang="en-US" altLang="zh-CN" b="0" i="1" smtClean="0">
                        <a:latin typeface="Cambria Math" panose="02040503050406030204" pitchFamily="18" charset="0"/>
                        <a:ea typeface="+mn-ea"/>
                      </a:rPr>
                      <m:t>)</m:t>
                    </m:r>
                  </m:oMath>
                </a14:m>
                <a:r>
                  <a:rPr lang="zh-CN" altLang="en-US" dirty="0">
                    <a:latin typeface="+mn-ea"/>
                    <a:ea typeface="+mn-ea"/>
                  </a:rPr>
                  <a:t>的圆。                                                                                                                     </a:t>
                </a:r>
                <a:endParaRPr lang="en-US" altLang="zh-CN" dirty="0">
                  <a:latin typeface="+mn-ea"/>
                  <a:ea typeface="+mn-ea"/>
                </a:endParaRPr>
              </a:p>
              <a:p>
                <a:pPr>
                  <a:spcBef>
                    <a:spcPct val="20000"/>
                  </a:spcBef>
                </a:pPr>
                <a:endParaRPr lang="en-US" altLang="zh-CN" dirty="0">
                  <a:latin typeface="+mn-ea"/>
                  <a:ea typeface="+mn-ea"/>
                </a:endParaRPr>
              </a:p>
              <a:p>
                <a:pPr>
                  <a:spcBef>
                    <a:spcPct val="20000"/>
                  </a:spcBef>
                </a:pPr>
                <a:endParaRPr lang="en-US" altLang="zh-CN" dirty="0">
                  <a:latin typeface="+mn-ea"/>
                  <a:ea typeface="+mn-ea"/>
                </a:endParaRPr>
              </a:p>
              <a:p>
                <a:pPr marL="342900" indent="-342900">
                  <a:spcBef>
                    <a:spcPct val="20000"/>
                  </a:spcBef>
                </a:pPr>
                <a:endParaRPr lang="zh-CN" altLang="en-US" sz="3200" dirty="0"/>
              </a:p>
              <a:p>
                <a:pPr marL="342900" indent="-342900">
                  <a:spcBef>
                    <a:spcPct val="20000"/>
                  </a:spcBef>
                  <a:buFontTx/>
                  <a:buChar char="•"/>
                </a:pPr>
                <a:endParaRPr lang="zh-CN" altLang="en-US" sz="3200" dirty="0"/>
              </a:p>
              <a:p>
                <a:pPr marL="342900" indent="-342900">
                  <a:spcBef>
                    <a:spcPct val="20000"/>
                  </a:spcBef>
                  <a:buFontTx/>
                  <a:buChar char="•"/>
                </a:pPr>
                <a:endParaRPr lang="en-US" altLang="zh-CN" sz="3200" dirty="0"/>
              </a:p>
            </p:txBody>
          </p:sp>
        </mc:Choice>
        <mc:Fallback xmlns="">
          <p:sp>
            <p:nvSpPr>
              <p:cNvPr id="4101" name="Rectangle 3"/>
              <p:cNvSpPr>
                <a:spLocks noRot="1" noChangeAspect="1" noMove="1" noResize="1" noEditPoints="1" noAdjustHandles="1" noChangeArrowheads="1" noChangeShapeType="1" noTextEdit="1"/>
              </p:cNvSpPr>
              <p:nvPr/>
            </p:nvSpPr>
            <p:spPr bwMode="auto">
              <a:xfrm>
                <a:off x="350043" y="2003285"/>
                <a:ext cx="8443913" cy="5373687"/>
              </a:xfrm>
              <a:prstGeom prst="rect">
                <a:avLst/>
              </a:prstGeom>
              <a:blipFill>
                <a:blip r:embed="rId2"/>
                <a:stretch>
                  <a:fillRect l="-1082" t="-1249" r="-866"/>
                </a:stretch>
              </a:blipFill>
              <a:ln w="9525">
                <a:noFill/>
                <a:miter lim="800000"/>
                <a:headEnd/>
                <a:tailEnd/>
              </a:ln>
            </p:spPr>
            <p:txBody>
              <a:bodyPr/>
              <a:lstStyle/>
              <a:p>
                <a:r>
                  <a:rPr lang="zh-CN" altLang="en-US">
                    <a:noFill/>
                  </a:rPr>
                  <a:t> </a:t>
                </a:r>
              </a:p>
            </p:txBody>
          </p:sp>
        </mc:Fallback>
      </mc:AlternateContent>
      <p:sp>
        <p:nvSpPr>
          <p:cNvPr id="4102" name="Rectangle 4"/>
          <p:cNvSpPr>
            <a:spLocks noChangeArrowheads="1"/>
          </p:cNvSpPr>
          <p:nvPr/>
        </p:nvSpPr>
        <p:spPr bwMode="auto">
          <a:xfrm>
            <a:off x="0" y="-6350"/>
            <a:ext cx="9144000" cy="0"/>
          </a:xfrm>
          <a:prstGeom prst="rect">
            <a:avLst/>
          </a:prstGeom>
          <a:noFill/>
          <a:ln w="9525">
            <a:noFill/>
            <a:miter lim="800000"/>
            <a:headEnd/>
            <a:tailEnd/>
          </a:ln>
        </p:spPr>
        <p:txBody>
          <a:bodyPr wrap="none" anchor="ctr">
            <a:spAutoFit/>
          </a:bodyPr>
          <a:lstStyle/>
          <a:p>
            <a:endParaRPr lang="zh-CN" altLang="en-US"/>
          </a:p>
        </p:txBody>
      </p:sp>
      <p:sp>
        <p:nvSpPr>
          <p:cNvPr id="4103" name="Rectangle 6"/>
          <p:cNvSpPr>
            <a:spLocks noChangeArrowheads="1"/>
          </p:cNvSpPr>
          <p:nvPr/>
        </p:nvSpPr>
        <p:spPr bwMode="auto">
          <a:xfrm>
            <a:off x="0" y="-635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Rot="1" noChangeArrowheads="1"/>
          </p:cNvSpPr>
          <p:nvPr/>
        </p:nvSpPr>
        <p:spPr bwMode="auto">
          <a:xfrm>
            <a:off x="-900608" y="164307"/>
            <a:ext cx="8540750" cy="1143000"/>
          </a:xfrm>
          <a:prstGeom prst="rect">
            <a:avLst/>
          </a:prstGeom>
          <a:noFill/>
          <a:ln w="9525">
            <a:noFill/>
            <a:miter lim="800000"/>
            <a:headEnd/>
            <a:tailEnd/>
          </a:ln>
        </p:spPr>
        <p:txBody>
          <a:bodyPr anchor="ctr"/>
          <a:lstStyle/>
          <a:p>
            <a:pPr algn="ctr"/>
            <a:r>
              <a:rPr lang="zh-CN" altLang="en-US" sz="3600" b="1" dirty="0">
                <a:solidFill>
                  <a:schemeClr val="tx2"/>
                </a:solidFill>
                <a:latin typeface="宋体" pitchFamily="2" charset="-122"/>
              </a:rPr>
              <a:t>基于</a:t>
            </a:r>
            <a:r>
              <a:rPr lang="en-US" altLang="zh-CN" sz="3600" b="1" dirty="0">
                <a:solidFill>
                  <a:schemeClr val="tx2"/>
                </a:solidFill>
                <a:latin typeface="宋体" pitchFamily="2" charset="-122"/>
              </a:rPr>
              <a:t>Hough</a:t>
            </a:r>
            <a:r>
              <a:rPr lang="zh-CN" altLang="en-US" sz="3600" b="1" dirty="0">
                <a:solidFill>
                  <a:schemeClr val="tx2"/>
                </a:solidFill>
                <a:latin typeface="宋体" pitchFamily="2" charset="-122"/>
              </a:rPr>
              <a:t>变换的圆检测原理</a:t>
            </a:r>
            <a:endParaRPr lang="zh-CN" altLang="en-US" sz="3600" b="1" dirty="0">
              <a:solidFill>
                <a:schemeClr val="tx2"/>
              </a:solidFill>
            </a:endParaRPr>
          </a:p>
        </p:txBody>
      </p:sp>
      <p:sp>
        <p:nvSpPr>
          <p:cNvPr id="4101" name="Rectangle 3"/>
          <p:cNvSpPr>
            <a:spLocks noRot="1" noChangeArrowheads="1"/>
          </p:cNvSpPr>
          <p:nvPr/>
        </p:nvSpPr>
        <p:spPr bwMode="auto">
          <a:xfrm>
            <a:off x="467544" y="1451656"/>
            <a:ext cx="8443913" cy="5373687"/>
          </a:xfrm>
          <a:prstGeom prst="rect">
            <a:avLst/>
          </a:prstGeom>
          <a:noFill/>
          <a:ln w="9525">
            <a:noFill/>
            <a:miter lim="800000"/>
            <a:headEnd/>
            <a:tailEnd/>
          </a:ln>
        </p:spPr>
        <p:txBody>
          <a:bodyPr/>
          <a:lstStyle/>
          <a:p>
            <a:pPr>
              <a:spcBef>
                <a:spcPct val="20000"/>
              </a:spcBef>
            </a:pPr>
            <a:r>
              <a:rPr lang="zh-CN" altLang="en-US" dirty="0">
                <a:latin typeface="+mn-ea"/>
                <a:ea typeface="+mn-ea"/>
              </a:rPr>
              <a:t>三点确定一个圆，那么经过这三点的圆如图所示，因而在参数空间中的交点就代表了图像空间中的某个圆。</a:t>
            </a:r>
            <a:endParaRPr lang="en-US" altLang="zh-CN" dirty="0">
              <a:latin typeface="+mn-ea"/>
              <a:ea typeface="+mn-ea"/>
            </a:endParaRPr>
          </a:p>
          <a:p>
            <a:pPr>
              <a:spcBef>
                <a:spcPct val="20000"/>
              </a:spcBef>
            </a:pPr>
            <a:endParaRPr lang="en-US" altLang="zh-CN" dirty="0">
              <a:latin typeface="+mn-ea"/>
              <a:ea typeface="+mn-ea"/>
            </a:endParaRPr>
          </a:p>
          <a:p>
            <a:pPr marL="342900" indent="-342900">
              <a:spcBef>
                <a:spcPct val="20000"/>
              </a:spcBef>
            </a:pPr>
            <a:endParaRPr lang="zh-CN" altLang="en-US" sz="3200" dirty="0"/>
          </a:p>
          <a:p>
            <a:pPr marL="342900" indent="-342900">
              <a:spcBef>
                <a:spcPct val="20000"/>
              </a:spcBef>
              <a:buFontTx/>
              <a:buChar char="•"/>
            </a:pPr>
            <a:endParaRPr lang="zh-CN" altLang="en-US" sz="3200" dirty="0"/>
          </a:p>
          <a:p>
            <a:pPr marL="342900" indent="-342900">
              <a:spcBef>
                <a:spcPct val="20000"/>
              </a:spcBef>
              <a:buFontTx/>
              <a:buChar char="•"/>
            </a:pPr>
            <a:endParaRPr lang="en-US" altLang="zh-CN" sz="3200" dirty="0"/>
          </a:p>
        </p:txBody>
      </p:sp>
      <p:sp>
        <p:nvSpPr>
          <p:cNvPr id="4102" name="Rectangle 4"/>
          <p:cNvSpPr>
            <a:spLocks noChangeArrowheads="1"/>
          </p:cNvSpPr>
          <p:nvPr/>
        </p:nvSpPr>
        <p:spPr bwMode="auto">
          <a:xfrm>
            <a:off x="0" y="-6350"/>
            <a:ext cx="9144000" cy="0"/>
          </a:xfrm>
          <a:prstGeom prst="rect">
            <a:avLst/>
          </a:prstGeom>
          <a:noFill/>
          <a:ln w="9525">
            <a:noFill/>
            <a:miter lim="800000"/>
            <a:headEnd/>
            <a:tailEnd/>
          </a:ln>
        </p:spPr>
        <p:txBody>
          <a:bodyPr wrap="none" anchor="ctr">
            <a:spAutoFit/>
          </a:bodyPr>
          <a:lstStyle/>
          <a:p>
            <a:endParaRPr lang="zh-CN" altLang="en-US"/>
          </a:p>
        </p:txBody>
      </p:sp>
      <p:sp>
        <p:nvSpPr>
          <p:cNvPr id="4103" name="Rectangle 6"/>
          <p:cNvSpPr>
            <a:spLocks noChangeArrowheads="1"/>
          </p:cNvSpPr>
          <p:nvPr/>
        </p:nvSpPr>
        <p:spPr bwMode="auto">
          <a:xfrm>
            <a:off x="0" y="-6350"/>
            <a:ext cx="9144000" cy="0"/>
          </a:xfrm>
          <a:prstGeom prst="rect">
            <a:avLst/>
          </a:prstGeom>
          <a:noFill/>
          <a:ln w="9525">
            <a:noFill/>
            <a:miter lim="800000"/>
            <a:headEnd/>
            <a:tailEnd/>
          </a:ln>
        </p:spPr>
        <p:txBody>
          <a:bodyPr wrap="none" anchor="ctr">
            <a:spAutoFit/>
          </a:bodyPr>
          <a:lstStyle/>
          <a:p>
            <a:endParaRPr lang="zh-CN" altLang="en-US"/>
          </a:p>
        </p:txBody>
      </p:sp>
      <p:pic>
        <p:nvPicPr>
          <p:cNvPr id="2" name="图片 1"/>
          <p:cNvPicPr>
            <a:picLocks noChangeAspect="1"/>
          </p:cNvPicPr>
          <p:nvPr/>
        </p:nvPicPr>
        <p:blipFill>
          <a:blip r:embed="rId2"/>
          <a:stretch>
            <a:fillRect/>
          </a:stretch>
        </p:blipFill>
        <p:spPr>
          <a:xfrm>
            <a:off x="467544" y="2852936"/>
            <a:ext cx="8003277" cy="2182712"/>
          </a:xfrm>
          <a:prstGeom prst="rect">
            <a:avLst/>
          </a:prstGeom>
        </p:spPr>
      </p:pic>
    </p:spTree>
    <p:extLst>
      <p:ext uri="{BB962C8B-B14F-4D97-AF65-F5344CB8AC3E}">
        <p14:creationId xmlns:p14="http://schemas.microsoft.com/office/powerpoint/2010/main" val="4192603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DDDDDD"/>
        </a:solidFill>
        <a:effectLst/>
      </p:bgPr>
    </p:bg>
    <p:spTree>
      <p:nvGrpSpPr>
        <p:cNvPr id="1" name=""/>
        <p:cNvGrpSpPr/>
        <p:nvPr/>
      </p:nvGrpSpPr>
      <p:grpSpPr>
        <a:xfrm>
          <a:off x="0" y="0"/>
          <a:ext cx="0" cy="0"/>
          <a:chOff x="0" y="0"/>
          <a:chExt cx="0" cy="0"/>
        </a:xfrm>
      </p:grpSpPr>
      <p:sp>
        <p:nvSpPr>
          <p:cNvPr id="1028" name="Text Box 2"/>
          <p:cNvSpPr txBox="1">
            <a:spLocks noChangeArrowheads="1"/>
          </p:cNvSpPr>
          <p:nvPr/>
        </p:nvSpPr>
        <p:spPr bwMode="auto">
          <a:xfrm>
            <a:off x="539750" y="260350"/>
            <a:ext cx="8135938" cy="639763"/>
          </a:xfrm>
          <a:prstGeom prst="rect">
            <a:avLst/>
          </a:prstGeom>
          <a:noFill/>
          <a:ln w="12700">
            <a:noFill/>
            <a:miter lim="800000"/>
            <a:headEnd/>
            <a:tailEnd/>
          </a:ln>
        </p:spPr>
        <p:txBody>
          <a:bodyPr lIns="90488" tIns="44450" rIns="90488">
            <a:spAutoFit/>
          </a:bodyPr>
          <a:lstStyle/>
          <a:p>
            <a:pPr eaLnBrk="0" hangingPunct="0">
              <a:spcBef>
                <a:spcPct val="50000"/>
              </a:spcBef>
            </a:pPr>
            <a:r>
              <a:rPr lang="zh-CN" altLang="en-US" sz="3600" b="1" dirty="0">
                <a:solidFill>
                  <a:srgbClr val="990000"/>
                </a:solidFill>
                <a:latin typeface="宋体" pitchFamily="2" charset="-122"/>
              </a:rPr>
              <a:t>图像分割 </a:t>
            </a:r>
            <a:r>
              <a:rPr lang="en-US" altLang="zh-CN" sz="3600" b="1" dirty="0">
                <a:solidFill>
                  <a:srgbClr val="990000"/>
                </a:solidFill>
                <a:latin typeface="宋体" pitchFamily="2" charset="-122"/>
              </a:rPr>
              <a:t>(image segmentation)</a:t>
            </a:r>
          </a:p>
        </p:txBody>
      </p:sp>
      <p:graphicFrame>
        <p:nvGraphicFramePr>
          <p:cNvPr id="1026" name="Object 3"/>
          <p:cNvGraphicFramePr>
            <a:graphicFrameLocks noChangeAspect="1"/>
          </p:cNvGraphicFramePr>
          <p:nvPr>
            <p:extLst>
              <p:ext uri="{D42A27DB-BD31-4B8C-83A1-F6EECF244321}">
                <p14:modId xmlns:p14="http://schemas.microsoft.com/office/powerpoint/2010/main" val="4289373525"/>
              </p:ext>
            </p:extLst>
          </p:nvPr>
        </p:nvGraphicFramePr>
        <p:xfrm>
          <a:off x="502998" y="2564904"/>
          <a:ext cx="7697787" cy="3211512"/>
        </p:xfrm>
        <a:graphic>
          <a:graphicData uri="http://schemas.openxmlformats.org/presentationml/2006/ole">
            <mc:AlternateContent xmlns:mc="http://schemas.openxmlformats.org/markup-compatibility/2006">
              <mc:Choice xmlns:v="urn:schemas-microsoft-com:vml" Requires="v">
                <p:oleObj spid="_x0000_s1030" name="文档" r:id="rId3" imgW="6987199" imgH="2995308" progId="Word.Document.8">
                  <p:embed/>
                </p:oleObj>
              </mc:Choice>
              <mc:Fallback>
                <p:oleObj name="文档" r:id="rId3" imgW="6987199" imgH="299530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98" y="2564904"/>
                        <a:ext cx="7697787" cy="32115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4"/>
          <p:cNvSpPr txBox="1">
            <a:spLocks noChangeArrowheads="1"/>
          </p:cNvSpPr>
          <p:nvPr/>
        </p:nvSpPr>
        <p:spPr bwMode="auto">
          <a:xfrm>
            <a:off x="502998" y="1484784"/>
            <a:ext cx="2952750" cy="577850"/>
          </a:xfrm>
          <a:prstGeom prst="rect">
            <a:avLst/>
          </a:prstGeom>
          <a:noFill/>
          <a:ln w="12700">
            <a:noFill/>
            <a:miter lim="800000"/>
            <a:headEnd/>
            <a:tailEnd/>
          </a:ln>
        </p:spPr>
        <p:txBody>
          <a:bodyPr lIns="90488" tIns="44450" rIns="90488">
            <a:spAutoFit/>
          </a:bodyPr>
          <a:lstStyle/>
          <a:p>
            <a:pPr eaLnBrk="0" hangingPunct="0">
              <a:spcBef>
                <a:spcPct val="50000"/>
              </a:spcBef>
            </a:pPr>
            <a:r>
              <a:rPr kumimoji="0" lang="zh-CN" altLang="en-US" sz="3200" b="1" dirty="0">
                <a:solidFill>
                  <a:schemeClr val="bg2"/>
                </a:solidFill>
                <a:latin typeface="Arial" charset="0"/>
              </a:rPr>
              <a:t>形式化定义：</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rot="10835701" flipV="1">
            <a:off x="796925" y="4976813"/>
            <a:ext cx="8399463" cy="946150"/>
          </a:xfrm>
          <a:prstGeom prst="rect">
            <a:avLst/>
          </a:prstGeom>
          <a:noFill/>
          <a:ln w="9525">
            <a:noFill/>
            <a:miter lim="800000"/>
            <a:headEnd/>
            <a:tailEnd/>
          </a:ln>
        </p:spPr>
        <p:txBody>
          <a:bodyPr anchor="ctr">
            <a:spAutoFit/>
          </a:bodyPr>
          <a:lstStyle/>
          <a:p>
            <a:r>
              <a:rPr kumimoji="0" lang="en-US" altLang="zh-CN">
                <a:latin typeface="宋体" pitchFamily="2" charset="-122"/>
              </a:rPr>
              <a:t>    </a:t>
            </a:r>
            <a:r>
              <a:rPr kumimoji="0" lang="zh-CN" altLang="en-US" sz="2800">
                <a:latin typeface="楷体_GB2312" pitchFamily="49" charset="-122"/>
                <a:ea typeface="楷体_GB2312" pitchFamily="49" charset="-122"/>
              </a:rPr>
              <a:t>图像空间中圆上的点映射到参数空间中的一族圆锥的交点正好对应于圆的圆心坐标和圆的半径。</a:t>
            </a:r>
          </a:p>
        </p:txBody>
      </p:sp>
      <p:graphicFrame>
        <p:nvGraphicFramePr>
          <p:cNvPr id="5122" name="Object 3"/>
          <p:cNvGraphicFramePr>
            <a:graphicFrameLocks noChangeAspect="1"/>
          </p:cNvGraphicFramePr>
          <p:nvPr/>
        </p:nvGraphicFramePr>
        <p:xfrm>
          <a:off x="0" y="3298825"/>
          <a:ext cx="485775" cy="200025"/>
        </p:xfrm>
        <a:graphic>
          <a:graphicData uri="http://schemas.openxmlformats.org/presentationml/2006/ole">
            <mc:AlternateContent xmlns:mc="http://schemas.openxmlformats.org/markup-compatibility/2006">
              <mc:Choice xmlns:v="urn:schemas-microsoft-com:vml" Requires="v">
                <p:oleObj spid="_x0000_s5126" name="公式" r:id="rId3" imgW="482391" imgH="203112" progId="Equation.3">
                  <p:embed/>
                </p:oleObj>
              </mc:Choice>
              <mc:Fallback>
                <p:oleObj name="公式" r:id="rId3" imgW="482391" imgH="203112"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98825"/>
                        <a:ext cx="4857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4" name="Picture 4"/>
          <p:cNvPicPr>
            <a:picLocks noChangeAspect="1" noChangeArrowheads="1"/>
          </p:cNvPicPr>
          <p:nvPr/>
        </p:nvPicPr>
        <p:blipFill>
          <a:blip r:embed="rId5"/>
          <a:srcRect/>
          <a:stretch>
            <a:fillRect/>
          </a:stretch>
        </p:blipFill>
        <p:spPr bwMode="auto">
          <a:xfrm>
            <a:off x="4829175" y="836613"/>
            <a:ext cx="3816350" cy="2947987"/>
          </a:xfrm>
          <a:prstGeom prst="rect">
            <a:avLst/>
          </a:prstGeom>
          <a:noFill/>
          <a:ln w="9525">
            <a:noFill/>
            <a:miter lim="800000"/>
            <a:headEnd/>
            <a:tailEnd/>
          </a:ln>
        </p:spPr>
      </p:pic>
      <p:pic>
        <p:nvPicPr>
          <p:cNvPr id="5125" name="Picture 5"/>
          <p:cNvPicPr>
            <a:picLocks noChangeAspect="1" noChangeArrowheads="1"/>
          </p:cNvPicPr>
          <p:nvPr/>
        </p:nvPicPr>
        <p:blipFill>
          <a:blip r:embed="rId6"/>
          <a:srcRect/>
          <a:stretch>
            <a:fillRect/>
          </a:stretch>
        </p:blipFill>
        <p:spPr bwMode="auto">
          <a:xfrm>
            <a:off x="1143000" y="842963"/>
            <a:ext cx="3313113" cy="2928937"/>
          </a:xfrm>
          <a:prstGeom prst="rect">
            <a:avLst/>
          </a:prstGeom>
          <a:noFill/>
          <a:ln w="9525">
            <a:noFill/>
            <a:miter lim="800000"/>
            <a:headEnd/>
            <a:tailEnd/>
          </a:ln>
        </p:spPr>
      </p:pic>
      <p:sp>
        <p:nvSpPr>
          <p:cNvPr id="5126" name="Rectangle 6"/>
          <p:cNvSpPr>
            <a:spLocks noChangeArrowheads="1"/>
          </p:cNvSpPr>
          <p:nvPr/>
        </p:nvSpPr>
        <p:spPr bwMode="auto">
          <a:xfrm>
            <a:off x="1084263" y="3789363"/>
            <a:ext cx="4184650" cy="822325"/>
          </a:xfrm>
          <a:prstGeom prst="rect">
            <a:avLst/>
          </a:prstGeom>
          <a:noFill/>
          <a:ln w="9525">
            <a:noFill/>
            <a:miter lim="800000"/>
            <a:headEnd/>
            <a:tailEnd/>
          </a:ln>
        </p:spPr>
        <p:txBody>
          <a:bodyPr wrap="none" anchor="ctr">
            <a:spAutoFit/>
          </a:bodyPr>
          <a:lstStyle/>
          <a:p>
            <a:r>
              <a:rPr kumimoji="0" lang="zh-CN" altLang="en-US">
                <a:latin typeface="Arial" charset="0"/>
              </a:rPr>
              <a:t>图</a:t>
            </a:r>
            <a:r>
              <a:rPr kumimoji="0" lang="en-US" altLang="zh-CN">
                <a:latin typeface="Arial" charset="0"/>
              </a:rPr>
              <a:t>1 </a:t>
            </a:r>
            <a:r>
              <a:rPr kumimoji="0" lang="zh-CN" altLang="en-US">
                <a:latin typeface="Arial" charset="0"/>
              </a:rPr>
              <a:t>图像空间中的点</a:t>
            </a:r>
          </a:p>
          <a:p>
            <a:r>
              <a:rPr kumimoji="0" lang="zh-CN" altLang="en-US">
                <a:latin typeface="Arial" charset="0"/>
              </a:rPr>
              <a:t>对应参数空间中的直立圆锥</a:t>
            </a:r>
          </a:p>
        </p:txBody>
      </p:sp>
      <p:sp>
        <p:nvSpPr>
          <p:cNvPr id="5127" name="Rectangle 7"/>
          <p:cNvSpPr>
            <a:spLocks noChangeArrowheads="1"/>
          </p:cNvSpPr>
          <p:nvPr/>
        </p:nvSpPr>
        <p:spPr bwMode="auto">
          <a:xfrm>
            <a:off x="5260975" y="3789363"/>
            <a:ext cx="3829050" cy="822325"/>
          </a:xfrm>
          <a:prstGeom prst="rect">
            <a:avLst/>
          </a:prstGeom>
          <a:noFill/>
          <a:ln w="9525">
            <a:noFill/>
            <a:miter lim="800000"/>
            <a:headEnd/>
            <a:tailEnd/>
          </a:ln>
        </p:spPr>
        <p:txBody>
          <a:bodyPr wrap="none">
            <a:spAutoFit/>
          </a:bodyPr>
          <a:lstStyle/>
          <a:p>
            <a:r>
              <a:rPr kumimoji="0" lang="zh-CN" altLang="en-US">
                <a:latin typeface="Arial" charset="0"/>
              </a:rPr>
              <a:t>图</a:t>
            </a:r>
            <a:r>
              <a:rPr kumimoji="0" lang="en-US" altLang="zh-CN">
                <a:latin typeface="Arial" charset="0"/>
              </a:rPr>
              <a:t>2 </a:t>
            </a:r>
            <a:r>
              <a:rPr kumimoji="0" lang="zh-CN" altLang="en-US">
                <a:latin typeface="Arial" charset="0"/>
              </a:rPr>
              <a:t>图像空间中圆上的点</a:t>
            </a:r>
          </a:p>
          <a:p>
            <a:r>
              <a:rPr kumimoji="0" lang="zh-CN" altLang="en-US">
                <a:latin typeface="Arial" charset="0"/>
              </a:rPr>
              <a:t>在参数空间中的表示</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Rot="1" noChangeArrowheads="1"/>
          </p:cNvSpPr>
          <p:nvPr/>
        </p:nvSpPr>
        <p:spPr bwMode="auto">
          <a:xfrm>
            <a:off x="304800" y="692150"/>
            <a:ext cx="8540750" cy="5184775"/>
          </a:xfrm>
          <a:prstGeom prst="rect">
            <a:avLst/>
          </a:prstGeom>
          <a:noFill/>
          <a:ln w="9525">
            <a:noFill/>
            <a:miter lim="800000"/>
            <a:headEnd/>
            <a:tailEnd/>
          </a:ln>
        </p:spPr>
        <p:txBody>
          <a:bodyPr/>
          <a:lstStyle/>
          <a:p>
            <a:pPr marL="342900" indent="-342900"/>
            <a:r>
              <a:rPr lang="en-US" altLang="zh-CN" sz="3200"/>
              <a:t>          </a:t>
            </a:r>
            <a:r>
              <a:rPr lang="zh-CN" altLang="en-US" sz="3200">
                <a:latin typeface="楷体_GB2312" pitchFamily="49" charset="-122"/>
                <a:ea typeface="楷体_GB2312" pitchFamily="49" charset="-122"/>
              </a:rPr>
              <a:t>基于以上原理对参数空间适当量化，得到一个三维的累加器阵列，阵列中的每一个立方小格对应的参数离散值。 </a:t>
            </a:r>
          </a:p>
          <a:p>
            <a:pPr marL="342900" indent="-342900">
              <a:spcBef>
                <a:spcPct val="20000"/>
              </a:spcBef>
            </a:pPr>
            <a:r>
              <a:rPr lang="zh-CN" altLang="en-US" sz="3200">
                <a:latin typeface="楷体_GB2312" pitchFamily="49" charset="-122"/>
                <a:ea typeface="楷体_GB2312" pitchFamily="49" charset="-122"/>
              </a:rPr>
              <a:t>         </a:t>
            </a:r>
          </a:p>
          <a:p>
            <a:pPr marL="342900" indent="-342900">
              <a:spcBef>
                <a:spcPct val="20000"/>
              </a:spcBef>
            </a:pPr>
            <a:r>
              <a:rPr lang="zh-CN" altLang="en-US" sz="3200">
                <a:latin typeface="楷体_GB2312" pitchFamily="49" charset="-122"/>
                <a:ea typeface="楷体_GB2312" pitchFamily="49" charset="-122"/>
              </a:rPr>
              <a:t>      对图像空间所存在的圆进行边缘检测，将每个边缘点映射到 </a:t>
            </a:r>
            <a:r>
              <a:rPr lang="en-US" altLang="zh-CN" sz="3200">
                <a:latin typeface="楷体_GB2312" pitchFamily="49" charset="-122"/>
                <a:ea typeface="楷体_GB2312" pitchFamily="49" charset="-122"/>
              </a:rPr>
              <a:t>abr</a:t>
            </a:r>
            <a:r>
              <a:rPr lang="zh-CN" altLang="en-US" sz="3200">
                <a:latin typeface="楷体_GB2312" pitchFamily="49" charset="-122"/>
                <a:ea typeface="楷体_GB2312" pitchFamily="49" charset="-122"/>
              </a:rPr>
              <a:t>三维空间，同时将对应立方小格的累加器累加。当对全部边缘点变换完成后，查找所有累加器的最大值，其对应坐标就是图像空间中圆的圆心和半径。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468313" y="765175"/>
            <a:ext cx="4048125" cy="5391150"/>
          </a:xfrm>
          <a:prstGeom prst="rect">
            <a:avLst/>
          </a:prstGeom>
          <a:noFill/>
          <a:ln w="9525">
            <a:noFill/>
            <a:miter lim="800000"/>
            <a:headEnd/>
            <a:tailEnd/>
          </a:ln>
        </p:spPr>
      </p:pic>
      <p:pic>
        <p:nvPicPr>
          <p:cNvPr id="21507" name="Picture 3"/>
          <p:cNvPicPr>
            <a:picLocks noChangeAspect="1" noChangeArrowheads="1"/>
          </p:cNvPicPr>
          <p:nvPr/>
        </p:nvPicPr>
        <p:blipFill>
          <a:blip r:embed="rId3"/>
          <a:srcRect/>
          <a:stretch>
            <a:fillRect/>
          </a:stretch>
        </p:blipFill>
        <p:spPr bwMode="auto">
          <a:xfrm>
            <a:off x="4643438" y="765175"/>
            <a:ext cx="4048125" cy="53911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971550" y="908050"/>
            <a:ext cx="7416800" cy="4945063"/>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4800600" y="838200"/>
            <a:ext cx="4048125" cy="5391150"/>
          </a:xfrm>
          <a:prstGeom prst="rect">
            <a:avLst/>
          </a:prstGeom>
          <a:noFill/>
          <a:ln w="9525">
            <a:noFill/>
            <a:miter lim="800000"/>
            <a:headEnd/>
            <a:tailEnd/>
          </a:ln>
        </p:spPr>
      </p:pic>
      <p:pic>
        <p:nvPicPr>
          <p:cNvPr id="23555" name="Picture 3"/>
          <p:cNvPicPr>
            <a:picLocks noChangeAspect="1" noChangeArrowheads="1"/>
          </p:cNvPicPr>
          <p:nvPr/>
        </p:nvPicPr>
        <p:blipFill>
          <a:blip r:embed="rId3"/>
          <a:srcRect/>
          <a:stretch>
            <a:fillRect/>
          </a:stretch>
        </p:blipFill>
        <p:spPr bwMode="auto">
          <a:xfrm>
            <a:off x="228600" y="838200"/>
            <a:ext cx="4048125" cy="539115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552" y="404664"/>
            <a:ext cx="4680520" cy="584775"/>
          </a:xfrm>
          <a:prstGeom prst="rect">
            <a:avLst/>
          </a:prstGeom>
          <a:noFill/>
        </p:spPr>
        <p:txBody>
          <a:bodyPr wrap="square" rtlCol="0">
            <a:spAutoFit/>
          </a:bodyPr>
          <a:lstStyle/>
          <a:p>
            <a:r>
              <a:rPr lang="zh-CN" altLang="en-US" sz="3200" b="1" dirty="0"/>
              <a:t>基于流形特征的分割方法</a:t>
            </a:r>
          </a:p>
        </p:txBody>
      </p:sp>
      <mc:AlternateContent xmlns:mc="http://schemas.openxmlformats.org/markup-compatibility/2006">
        <mc:Choice xmlns:a14="http://schemas.microsoft.com/office/drawing/2010/main" Requires="a14">
          <p:sp>
            <p:nvSpPr>
              <p:cNvPr id="5" name="文本框 4"/>
              <p:cNvSpPr txBox="1"/>
              <p:nvPr/>
            </p:nvSpPr>
            <p:spPr>
              <a:xfrm>
                <a:off x="468660" y="1844824"/>
                <a:ext cx="8208912" cy="1576201"/>
              </a:xfrm>
              <a:prstGeom prst="rect">
                <a:avLst/>
              </a:prstGeom>
              <a:noFill/>
            </p:spPr>
            <p:txBody>
              <a:bodyPr wrap="square" rtlCol="0">
                <a:spAutoFit/>
              </a:bodyPr>
              <a:lstStyle/>
              <a:p>
                <a:r>
                  <a:rPr lang="zh-CN" altLang="en-US" dirty="0"/>
                  <a:t>流行定义：设</a:t>
                </a:r>
                <a:r>
                  <a:rPr lang="en-US" altLang="zh-CN" dirty="0"/>
                  <a:t>M</a:t>
                </a:r>
                <a:r>
                  <a:rPr lang="zh-CN" altLang="en-US" dirty="0"/>
                  <a:t>是一个</a:t>
                </a:r>
                <a:r>
                  <a:rPr lang="en-US" altLang="zh-CN" dirty="0" err="1"/>
                  <a:t>Hausdorff</a:t>
                </a:r>
                <a:r>
                  <a:rPr lang="zh-CN" altLang="en-US" dirty="0"/>
                  <a:t>拓扑空间，若对于每一点</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oMath>
                </a14:m>
                <a:r>
                  <a:rPr lang="en-US" altLang="zh-CN" dirty="0"/>
                  <a:t>,</a:t>
                </a:r>
                <a:r>
                  <a:rPr lang="zh-CN" altLang="en-US" dirty="0"/>
                  <a:t>都有</a:t>
                </a:r>
                <a14:m>
                  <m:oMath xmlns:m="http://schemas.openxmlformats.org/officeDocument/2006/math">
                    <m:r>
                      <a:rPr lang="en-US" altLang="zh-CN" b="0" i="1" smtClean="0">
                        <a:latin typeface="Cambria Math" panose="02040503050406030204" pitchFamily="18" charset="0"/>
                      </a:rPr>
                      <m:t>𝑝</m:t>
                    </m:r>
                  </m:oMath>
                </a14:m>
                <a:r>
                  <a:rPr lang="zh-CN" altLang="en-US" dirty="0"/>
                  <a:t>的一个开领域</a:t>
                </a:r>
                <a14:m>
                  <m:oMath xmlns:m="http://schemas.openxmlformats.org/officeDocument/2006/math">
                    <m:r>
                      <a:rPr lang="en-US" altLang="zh-CN" b="0" i="1" smtClean="0">
                        <a:latin typeface="Cambria Math" panose="02040503050406030204" pitchFamily="18" charset="0"/>
                      </a:rPr>
                      <m:t>𝑈</m:t>
                    </m:r>
                  </m:oMath>
                </a14:m>
                <a:r>
                  <a:rPr lang="en-US" altLang="zh-CN" dirty="0"/>
                  <a:t>,</a:t>
                </a:r>
                <a:r>
                  <a:rPr lang="zh-CN" altLang="en-US" dirty="0"/>
                  <a:t>它与</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𝑑</m:t>
                        </m:r>
                      </m:sup>
                    </m:sSup>
                  </m:oMath>
                </a14:m>
                <a:r>
                  <a:rPr lang="zh-CN" altLang="en-US" dirty="0"/>
                  <a:t>的某个开子集同胚，则</a:t>
                </a:r>
                <a:r>
                  <a:rPr lang="en-US" altLang="zh-CN" dirty="0"/>
                  <a:t>M</a:t>
                </a:r>
                <a:r>
                  <a:rPr lang="zh-CN" altLang="en-US" dirty="0"/>
                  <a:t>成为</a:t>
                </a:r>
                <a:r>
                  <a:rPr lang="en-US" altLang="zh-CN" dirty="0"/>
                  <a:t>d</a:t>
                </a:r>
                <a:r>
                  <a:rPr lang="zh-CN" altLang="en-US" dirty="0"/>
                  <a:t>维拓扑流形。那么保有拓扑空间的拓扑结构的特征表征，就称为拓扑空间的流形特征。</a:t>
                </a:r>
              </a:p>
            </p:txBody>
          </p:sp>
        </mc:Choice>
        <mc:Fallback>
          <p:sp>
            <p:nvSpPr>
              <p:cNvPr id="5" name="文本框 4"/>
              <p:cNvSpPr txBox="1">
                <a:spLocks noRot="1" noChangeAspect="1" noMove="1" noResize="1" noEditPoints="1" noAdjustHandles="1" noChangeArrowheads="1" noChangeShapeType="1" noTextEdit="1"/>
              </p:cNvSpPr>
              <p:nvPr/>
            </p:nvSpPr>
            <p:spPr>
              <a:xfrm>
                <a:off x="468660" y="1844824"/>
                <a:ext cx="8208912" cy="1576201"/>
              </a:xfrm>
              <a:prstGeom prst="rect">
                <a:avLst/>
              </a:prstGeom>
              <a:blipFill>
                <a:blip r:embed="rId2"/>
                <a:stretch>
                  <a:fillRect l="-1189" t="-4264" b="-6977"/>
                </a:stretch>
              </a:blipFill>
            </p:spPr>
            <p:txBody>
              <a:bodyPr/>
              <a:lstStyle/>
              <a:p>
                <a:r>
                  <a:rPr lang="zh-CN" altLang="en-US">
                    <a:noFill/>
                  </a:rPr>
                  <a:t> </a:t>
                </a:r>
              </a:p>
            </p:txBody>
          </p:sp>
        </mc:Fallback>
      </mc:AlternateContent>
      <p:sp>
        <p:nvSpPr>
          <p:cNvPr id="6" name="文本框 5"/>
          <p:cNvSpPr txBox="1"/>
          <p:nvPr/>
        </p:nvSpPr>
        <p:spPr>
          <a:xfrm>
            <a:off x="360648" y="4509120"/>
            <a:ext cx="8424936" cy="830997"/>
          </a:xfrm>
          <a:prstGeom prst="rect">
            <a:avLst/>
          </a:prstGeom>
          <a:noFill/>
        </p:spPr>
        <p:txBody>
          <a:bodyPr wrap="square" rtlCol="0">
            <a:spAutoFit/>
          </a:bodyPr>
          <a:lstStyle/>
          <a:p>
            <a:r>
              <a:rPr lang="zh-CN" altLang="en-US" dirty="0"/>
              <a:t>图像分割：原图像空间到分割后图像空间的转换；后者需保留前者的拓扑结构，才能使分割与人眼视觉保持一致。</a:t>
            </a:r>
          </a:p>
        </p:txBody>
      </p:sp>
    </p:spTree>
    <p:extLst>
      <p:ext uri="{BB962C8B-B14F-4D97-AF65-F5344CB8AC3E}">
        <p14:creationId xmlns:p14="http://schemas.microsoft.com/office/powerpoint/2010/main" val="270969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032" y="4293096"/>
            <a:ext cx="8712968" cy="461665"/>
          </a:xfrm>
          <a:prstGeom prst="rect">
            <a:avLst/>
          </a:prstGeom>
          <a:noFill/>
        </p:spPr>
        <p:txBody>
          <a:bodyPr wrap="square" rtlCol="0">
            <a:spAutoFit/>
          </a:bodyPr>
          <a:lstStyle/>
          <a:p>
            <a:r>
              <a:rPr lang="zh-CN" altLang="en-US" dirty="0"/>
              <a:t>图像被划分为</a:t>
            </a:r>
            <a:r>
              <a:rPr lang="en-US" altLang="zh-CN" dirty="0"/>
              <a:t>a</a:t>
            </a:r>
            <a:r>
              <a:rPr lang="zh-CN" altLang="en-US" dirty="0"/>
              <a:t>，</a:t>
            </a:r>
            <a:r>
              <a:rPr lang="en-US" altLang="zh-CN" dirty="0"/>
              <a:t>b</a:t>
            </a:r>
            <a:r>
              <a:rPr lang="zh-CN" altLang="en-US" dirty="0"/>
              <a:t>两个子图，我们需要使两个子图的权值和最小；</a:t>
            </a:r>
          </a:p>
        </p:txBody>
      </p:sp>
      <p:sp>
        <p:nvSpPr>
          <p:cNvPr id="5" name="文本框 4"/>
          <p:cNvSpPr txBox="1"/>
          <p:nvPr/>
        </p:nvSpPr>
        <p:spPr>
          <a:xfrm>
            <a:off x="323528" y="548680"/>
            <a:ext cx="4680520" cy="584775"/>
          </a:xfrm>
          <a:prstGeom prst="rect">
            <a:avLst/>
          </a:prstGeom>
          <a:noFill/>
        </p:spPr>
        <p:txBody>
          <a:bodyPr wrap="square" rtlCol="0">
            <a:spAutoFit/>
          </a:bodyPr>
          <a:lstStyle/>
          <a:p>
            <a:r>
              <a:rPr lang="zh-CN" altLang="en-US" sz="3200" b="1" dirty="0"/>
              <a:t>基于流形特征的分割方法</a:t>
            </a:r>
          </a:p>
        </p:txBody>
      </p:sp>
      <p:sp>
        <p:nvSpPr>
          <p:cNvPr id="6" name="文本框 5"/>
          <p:cNvSpPr txBox="1"/>
          <p:nvPr/>
        </p:nvSpPr>
        <p:spPr>
          <a:xfrm>
            <a:off x="395536" y="1646800"/>
            <a:ext cx="7272808" cy="830997"/>
          </a:xfrm>
          <a:prstGeom prst="rect">
            <a:avLst/>
          </a:prstGeom>
          <a:noFill/>
        </p:spPr>
        <p:txBody>
          <a:bodyPr wrap="square" rtlCol="0">
            <a:spAutoFit/>
          </a:bodyPr>
          <a:lstStyle/>
          <a:p>
            <a:r>
              <a:rPr lang="zh-CN" altLang="en-US" dirty="0"/>
              <a:t>怎么定义流形特征？</a:t>
            </a:r>
            <a:endParaRPr lang="en-US" altLang="zh-CN" dirty="0"/>
          </a:p>
          <a:p>
            <a:r>
              <a:rPr lang="zh-CN" altLang="en-US" dirty="0"/>
              <a:t>图像特征间的相似度（权值）来表征。</a:t>
            </a:r>
          </a:p>
        </p:txBody>
      </p:sp>
      <p:sp>
        <p:nvSpPr>
          <p:cNvPr id="7" name="文本框 6"/>
          <p:cNvSpPr txBox="1"/>
          <p:nvPr/>
        </p:nvSpPr>
        <p:spPr>
          <a:xfrm>
            <a:off x="611560" y="3573016"/>
            <a:ext cx="3096344" cy="461665"/>
          </a:xfrm>
          <a:prstGeom prst="rect">
            <a:avLst/>
          </a:prstGeom>
          <a:noFill/>
        </p:spPr>
        <p:txBody>
          <a:bodyPr wrap="square" rtlCol="0">
            <a:spAutoFit/>
          </a:bodyPr>
          <a:lstStyle/>
          <a:p>
            <a:r>
              <a:rPr lang="zh-CN" altLang="en-US" dirty="0"/>
              <a:t>分割问题转化：</a:t>
            </a:r>
          </a:p>
        </p:txBody>
      </p:sp>
      <p:sp>
        <p:nvSpPr>
          <p:cNvPr id="8" name="矩形 7"/>
          <p:cNvSpPr/>
          <p:nvPr/>
        </p:nvSpPr>
        <p:spPr>
          <a:xfrm>
            <a:off x="2387381" y="5214471"/>
            <a:ext cx="5054590"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rgbClr val="FFC000"/>
                </a:solidFill>
                <a:effectLst/>
              </a:rPr>
              <a:t>子图相似度最低</a:t>
            </a:r>
          </a:p>
        </p:txBody>
      </p:sp>
    </p:spTree>
    <p:extLst>
      <p:ext uri="{BB962C8B-B14F-4D97-AF65-F5344CB8AC3E}">
        <p14:creationId xmlns:p14="http://schemas.microsoft.com/office/powerpoint/2010/main" val="525640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700808"/>
            <a:ext cx="8280920" cy="1200329"/>
          </a:xfrm>
          <a:prstGeom prst="rect">
            <a:avLst/>
          </a:prstGeom>
        </p:spPr>
        <p:txBody>
          <a:bodyPr wrap="square">
            <a:spAutoFit/>
          </a:bodyPr>
          <a:lstStyle/>
          <a:p>
            <a:r>
              <a:rPr lang="en-US" altLang="zh-CN" dirty="0">
                <a:latin typeface="Calibri" panose="020F0502020204030204" pitchFamily="34" charset="0"/>
              </a:rPr>
              <a:t>  Graph cuts</a:t>
            </a:r>
            <a:r>
              <a:rPr lang="zh-CN" altLang="en-US" dirty="0">
                <a:latin typeface="Arial" panose="020B0604020202020204" pitchFamily="34" charset="0"/>
              </a:rPr>
              <a:t>是一种十分有用和流行的能量优化算法，在</a:t>
            </a:r>
            <a:r>
              <a:rPr lang="zh-CN" altLang="en-US" b="1" dirty="0">
                <a:latin typeface="Arial" panose="020B0604020202020204" pitchFamily="34" charset="0"/>
                <a:hlinkClick r:id="rId2" tooltip="计算机视觉知识库"/>
              </a:rPr>
              <a:t>计算机视觉</a:t>
            </a:r>
            <a:r>
              <a:rPr lang="zh-CN" altLang="en-US" dirty="0">
                <a:latin typeface="Arial" panose="020B0604020202020204" pitchFamily="34" charset="0"/>
              </a:rPr>
              <a:t>领域普遍应用于前背景分割（</a:t>
            </a:r>
            <a:r>
              <a:rPr lang="en-US" altLang="zh-CN" dirty="0">
                <a:latin typeface="Calibri" panose="020F0502020204030204" pitchFamily="34" charset="0"/>
              </a:rPr>
              <a:t>Image segmentation</a:t>
            </a:r>
            <a:r>
              <a:rPr lang="zh-CN" altLang="en-US" dirty="0">
                <a:latin typeface="Arial" panose="020B0604020202020204" pitchFamily="34" charset="0"/>
              </a:rPr>
              <a:t>）、立体视觉（</a:t>
            </a:r>
            <a:r>
              <a:rPr lang="en-US" altLang="zh-CN" dirty="0">
                <a:latin typeface="Calibri" panose="020F0502020204030204" pitchFamily="34" charset="0"/>
              </a:rPr>
              <a:t>stereo vision</a:t>
            </a:r>
            <a:r>
              <a:rPr lang="zh-CN" altLang="en-US" dirty="0">
                <a:latin typeface="Arial" panose="020B0604020202020204" pitchFamily="34" charset="0"/>
              </a:rPr>
              <a:t>）、抠图（</a:t>
            </a:r>
            <a:r>
              <a:rPr lang="en-US" altLang="zh-CN" dirty="0">
                <a:latin typeface="Calibri" panose="020F0502020204030204" pitchFamily="34" charset="0"/>
              </a:rPr>
              <a:t>Image matting</a:t>
            </a:r>
            <a:r>
              <a:rPr lang="zh-CN" altLang="en-US" dirty="0">
                <a:latin typeface="Arial" panose="020B0604020202020204" pitchFamily="34" charset="0"/>
              </a:rPr>
              <a:t>）等。</a:t>
            </a:r>
            <a:endParaRPr lang="zh-CN" altLang="en-US" dirty="0"/>
          </a:p>
        </p:txBody>
      </p:sp>
      <p:sp>
        <p:nvSpPr>
          <p:cNvPr id="4" name="文本框 3"/>
          <p:cNvSpPr txBox="1"/>
          <p:nvPr/>
        </p:nvSpPr>
        <p:spPr>
          <a:xfrm>
            <a:off x="323528" y="548680"/>
            <a:ext cx="4680520" cy="584775"/>
          </a:xfrm>
          <a:prstGeom prst="rect">
            <a:avLst/>
          </a:prstGeom>
          <a:noFill/>
        </p:spPr>
        <p:txBody>
          <a:bodyPr wrap="square" rtlCol="0">
            <a:spAutoFit/>
          </a:bodyPr>
          <a:lstStyle/>
          <a:p>
            <a:r>
              <a:rPr lang="zh-CN" altLang="en-US" sz="3200" b="1" dirty="0"/>
              <a:t>基于流形特征的分割方法</a:t>
            </a:r>
          </a:p>
        </p:txBody>
      </p:sp>
      <p:pic>
        <p:nvPicPr>
          <p:cNvPr id="5" name="图片 4"/>
          <p:cNvPicPr>
            <a:picLocks noChangeAspect="1"/>
          </p:cNvPicPr>
          <p:nvPr/>
        </p:nvPicPr>
        <p:blipFill>
          <a:blip r:embed="rId3"/>
          <a:stretch>
            <a:fillRect/>
          </a:stretch>
        </p:blipFill>
        <p:spPr>
          <a:xfrm>
            <a:off x="1691680" y="3284984"/>
            <a:ext cx="6343650" cy="3267075"/>
          </a:xfrm>
          <a:prstGeom prst="rect">
            <a:avLst/>
          </a:prstGeom>
        </p:spPr>
      </p:pic>
    </p:spTree>
    <p:extLst>
      <p:ext uri="{BB962C8B-B14F-4D97-AF65-F5344CB8AC3E}">
        <p14:creationId xmlns:p14="http://schemas.microsoft.com/office/powerpoint/2010/main" val="34405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548680"/>
            <a:ext cx="4680520" cy="584775"/>
          </a:xfrm>
          <a:prstGeom prst="rect">
            <a:avLst/>
          </a:prstGeom>
          <a:noFill/>
        </p:spPr>
        <p:txBody>
          <a:bodyPr wrap="square" rtlCol="0">
            <a:spAutoFit/>
          </a:bodyPr>
          <a:lstStyle/>
          <a:p>
            <a:r>
              <a:rPr lang="zh-CN" altLang="en-US" sz="3200" b="1" dirty="0"/>
              <a:t>基于流形特征的分割方法</a:t>
            </a:r>
          </a:p>
        </p:txBody>
      </p:sp>
      <p:sp>
        <p:nvSpPr>
          <p:cNvPr id="9" name="矩形 8"/>
          <p:cNvSpPr/>
          <p:nvPr/>
        </p:nvSpPr>
        <p:spPr>
          <a:xfrm>
            <a:off x="539552" y="2564904"/>
            <a:ext cx="7992888" cy="2677656"/>
          </a:xfrm>
          <a:prstGeom prst="rect">
            <a:avLst/>
          </a:prstGeom>
        </p:spPr>
        <p:txBody>
          <a:bodyPr wrap="square">
            <a:spAutoFit/>
          </a:bodyPr>
          <a:lstStyle/>
          <a:p>
            <a:r>
              <a:rPr lang="zh-CN" altLang="en-US" dirty="0">
                <a:latin typeface="Arial" panose="020B0604020202020204" pitchFamily="34" charset="0"/>
              </a:rPr>
              <a:t>那假设图像的分割为</a:t>
            </a:r>
            <a:r>
              <a:rPr lang="en-US" altLang="zh-CN" dirty="0">
                <a:latin typeface="Calibri" panose="020F0502020204030204" pitchFamily="34" charset="0"/>
              </a:rPr>
              <a:t>L</a:t>
            </a:r>
            <a:r>
              <a:rPr lang="zh-CN" altLang="en-US" dirty="0">
                <a:latin typeface="Arial" panose="020B0604020202020204" pitchFamily="34" charset="0"/>
              </a:rPr>
              <a:t>时，图像的能量可以表示为：</a:t>
            </a:r>
          </a:p>
          <a:p>
            <a:r>
              <a:rPr lang="en-US" altLang="zh-CN" dirty="0">
                <a:latin typeface="Calibri" panose="020F0502020204030204" pitchFamily="34" charset="0"/>
              </a:rPr>
              <a:t>                                               E(L)=</a:t>
            </a:r>
            <a:r>
              <a:rPr lang="en-US" altLang="zh-CN" dirty="0" err="1">
                <a:latin typeface="Calibri" panose="020F0502020204030204" pitchFamily="34" charset="0"/>
              </a:rPr>
              <a:t>aR</a:t>
            </a:r>
            <a:r>
              <a:rPr lang="en-US" altLang="zh-CN" dirty="0">
                <a:latin typeface="Calibri" panose="020F0502020204030204" pitchFamily="34" charset="0"/>
              </a:rPr>
              <a:t>(L)+B(L)</a:t>
            </a:r>
            <a:endParaRPr lang="zh-CN" altLang="en-US" dirty="0">
              <a:latin typeface="Arial" panose="020B0604020202020204" pitchFamily="34" charset="0"/>
            </a:endParaRPr>
          </a:p>
          <a:p>
            <a:r>
              <a:rPr lang="zh-CN" altLang="en-US" dirty="0">
                <a:latin typeface="Arial" panose="020B0604020202020204" pitchFamily="34" charset="0"/>
              </a:rPr>
              <a:t>       其中，</a:t>
            </a:r>
            <a:r>
              <a:rPr lang="en-US" altLang="zh-CN" dirty="0">
                <a:latin typeface="Calibri" panose="020F0502020204030204" pitchFamily="34" charset="0"/>
              </a:rPr>
              <a:t>R(L)</a:t>
            </a:r>
            <a:r>
              <a:rPr lang="zh-CN" altLang="en-US" dirty="0">
                <a:latin typeface="Arial" panose="020B0604020202020204" pitchFamily="34" charset="0"/>
              </a:rPr>
              <a:t>为区域项（</a:t>
            </a:r>
            <a:r>
              <a:rPr lang="en-US" altLang="zh-CN" dirty="0">
                <a:latin typeface="Calibri" panose="020F0502020204030204" pitchFamily="34" charset="0"/>
              </a:rPr>
              <a:t>regional term</a:t>
            </a:r>
            <a:r>
              <a:rPr lang="zh-CN" altLang="en-US" dirty="0">
                <a:latin typeface="Arial" panose="020B0604020202020204" pitchFamily="34" charset="0"/>
              </a:rPr>
              <a:t>），</a:t>
            </a:r>
            <a:r>
              <a:rPr lang="en-US" altLang="zh-CN" dirty="0">
                <a:latin typeface="Calibri" panose="020F0502020204030204" pitchFamily="34" charset="0"/>
              </a:rPr>
              <a:t>B(L)</a:t>
            </a:r>
            <a:r>
              <a:rPr lang="zh-CN" altLang="en-US" dirty="0">
                <a:latin typeface="Arial" panose="020B0604020202020204" pitchFamily="34" charset="0"/>
              </a:rPr>
              <a:t>为边界项（</a:t>
            </a:r>
            <a:r>
              <a:rPr lang="en-US" altLang="zh-CN" dirty="0">
                <a:latin typeface="Calibri" panose="020F0502020204030204" pitchFamily="34" charset="0"/>
              </a:rPr>
              <a:t>boundary term</a:t>
            </a:r>
            <a:r>
              <a:rPr lang="zh-CN" altLang="en-US" dirty="0">
                <a:latin typeface="Arial" panose="020B0604020202020204" pitchFamily="34" charset="0"/>
              </a:rPr>
              <a:t>），而</a:t>
            </a:r>
            <a:r>
              <a:rPr lang="en-US" altLang="zh-CN" dirty="0">
                <a:latin typeface="Calibri" panose="020F0502020204030204" pitchFamily="34" charset="0"/>
              </a:rPr>
              <a:t>a</a:t>
            </a:r>
            <a:r>
              <a:rPr lang="zh-CN" altLang="en-US" dirty="0">
                <a:latin typeface="Arial" panose="020B0604020202020204" pitchFamily="34" charset="0"/>
              </a:rPr>
              <a:t>就是区域项和边界项之间的重要因子，决定它们对能量的影响大小。</a:t>
            </a:r>
            <a:r>
              <a:rPr lang="en-US" altLang="zh-CN" dirty="0">
                <a:latin typeface="Calibri" panose="020F0502020204030204" pitchFamily="34" charset="0"/>
              </a:rPr>
              <a:t>E(L)</a:t>
            </a:r>
            <a:r>
              <a:rPr lang="zh-CN" altLang="en-US" dirty="0">
                <a:latin typeface="Arial" panose="020B0604020202020204" pitchFamily="34" charset="0"/>
              </a:rPr>
              <a:t>表示的是权值，即损失函数，也叫能量函数，图割的目标就是优化能量函数使其值达到最小。</a:t>
            </a:r>
            <a:endParaRPr lang="zh-CN" altLang="en-US" b="0" i="0" dirty="0">
              <a:effectLst/>
              <a:latin typeface="Arial" panose="020B0604020202020204" pitchFamily="34" charset="0"/>
            </a:endParaRPr>
          </a:p>
        </p:txBody>
      </p:sp>
    </p:spTree>
    <p:extLst>
      <p:ext uri="{BB962C8B-B14F-4D97-AF65-F5344CB8AC3E}">
        <p14:creationId xmlns:p14="http://schemas.microsoft.com/office/powerpoint/2010/main" val="4265439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548680"/>
            <a:ext cx="4680520" cy="584775"/>
          </a:xfrm>
          <a:prstGeom prst="rect">
            <a:avLst/>
          </a:prstGeom>
          <a:noFill/>
        </p:spPr>
        <p:txBody>
          <a:bodyPr wrap="square" rtlCol="0">
            <a:spAutoFit/>
          </a:bodyPr>
          <a:lstStyle/>
          <a:p>
            <a:r>
              <a:rPr lang="zh-CN" altLang="en-US" sz="3200" b="1" dirty="0"/>
              <a:t>基于流形特征的分割方法</a:t>
            </a:r>
          </a:p>
        </p:txBody>
      </p:sp>
      <p:sp>
        <p:nvSpPr>
          <p:cNvPr id="2" name="Rectangle 1"/>
          <p:cNvSpPr>
            <a:spLocks noChangeArrowheads="1"/>
          </p:cNvSpPr>
          <p:nvPr/>
        </p:nvSpPr>
        <p:spPr bwMode="auto">
          <a:xfrm>
            <a:off x="467544" y="2420888"/>
            <a:ext cx="756084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effectLst/>
                <a:cs typeface="Arial" panose="020B0604020202020204" pitchFamily="34" charset="0"/>
              </a:rPr>
              <a:t>区域项：</a:t>
            </a:r>
            <a:endParaRPr kumimoji="0" lang="en-US" altLang="zh-CN" b="1" i="0" u="none" strike="noStrike" cap="none" normalizeH="0" baseline="0" dirty="0">
              <a:ln>
                <a:noFill/>
              </a:ln>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1"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a:ln>
                <a:noFill/>
              </a:ln>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cs typeface="Arial" panose="020B0604020202020204" pitchFamily="34" charset="0"/>
              </a:rPr>
              <a:t>  其中</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R</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(l</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a:t>
            </a:r>
            <a:r>
              <a:rPr kumimoji="0" lang="zh-CN" altLang="zh-CN" b="0" i="0" u="none" strike="noStrike" cap="none" normalizeH="0" baseline="0" dirty="0">
                <a:ln>
                  <a:noFill/>
                </a:ln>
                <a:effectLst/>
                <a:cs typeface="Arial" panose="020B0604020202020204" pitchFamily="34" charset="0"/>
              </a:rPr>
              <a:t>表示为像素</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cs typeface="Arial" panose="020B0604020202020204" pitchFamily="34" charset="0"/>
              </a:rPr>
              <a:t>分配标签</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l</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cs typeface="Arial" panose="020B0604020202020204" pitchFamily="34" charset="0"/>
              </a:rPr>
              <a:t>的惩罚，</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R</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(l</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a:t>
            </a:r>
            <a:r>
              <a:rPr kumimoji="0" lang="zh-CN" altLang="zh-CN" b="0" i="0" u="none" strike="noStrike" cap="none" normalizeH="0" baseline="0" dirty="0">
                <a:ln>
                  <a:noFill/>
                </a:ln>
                <a:effectLst/>
                <a:cs typeface="Arial" panose="020B0604020202020204" pitchFamily="34" charset="0"/>
              </a:rPr>
              <a:t>能量项的权值可以通过比较像素</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cs typeface="Arial" panose="020B0604020202020204" pitchFamily="34" charset="0"/>
              </a:rPr>
              <a:t>的灰度和给定的目标和前景的灰度直方图来获得，换句话说就是像素</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cs typeface="Arial" panose="020B0604020202020204" pitchFamily="34" charset="0"/>
              </a:rPr>
              <a:t>属于标签</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l</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cs typeface="Arial" panose="020B0604020202020204" pitchFamily="34" charset="0"/>
              </a:rPr>
              <a:t>的概率，我希望像素</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cs typeface="Arial" panose="020B0604020202020204" pitchFamily="34" charset="0"/>
              </a:rPr>
              <a:t>分配为其概率最大的标签</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l</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p</a:t>
            </a:r>
            <a:endParaRPr kumimoji="0" lang="zh-CN" altLang="zh-CN" b="0" i="0" u="none" strike="noStrike" cap="none" normalizeH="0" baseline="0" dirty="0">
              <a:ln>
                <a:noFill/>
              </a:ln>
              <a:effectLst/>
              <a:cs typeface="Arial" panose="020B0604020202020204" pitchFamily="34" charset="0"/>
            </a:endParaRPr>
          </a:p>
        </p:txBody>
      </p:sp>
      <p:pic>
        <p:nvPicPr>
          <p:cNvPr id="6146" name="Picture 2" descr="http://img.my.csdn.net/uploads/201301/23/1358872516_23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068960"/>
            <a:ext cx="1725475" cy="7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490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064" name="Rectangle 4"/>
          <p:cNvSpPr>
            <a:spLocks noChangeArrowheads="1"/>
          </p:cNvSpPr>
          <p:nvPr/>
        </p:nvSpPr>
        <p:spPr bwMode="auto">
          <a:xfrm>
            <a:off x="467544" y="934817"/>
            <a:ext cx="7270750" cy="2305050"/>
          </a:xfrm>
          <a:prstGeom prst="rect">
            <a:avLst/>
          </a:prstGeom>
          <a:noFill/>
          <a:ln w="9525">
            <a:noFill/>
            <a:miter lim="800000"/>
            <a:headEnd/>
            <a:tailEnd/>
          </a:ln>
        </p:spPr>
        <p:txBody>
          <a:bodyPr/>
          <a:lstStyle/>
          <a:p>
            <a:pPr marL="342900" indent="-342900">
              <a:lnSpc>
                <a:spcPct val="90000"/>
              </a:lnSpc>
              <a:spcBef>
                <a:spcPct val="20000"/>
              </a:spcBef>
            </a:pPr>
            <a:r>
              <a:rPr lang="zh-CN" altLang="en-US" sz="3200" b="1">
                <a:solidFill>
                  <a:srgbClr val="FF3300"/>
                </a:solidFill>
                <a:ea typeface="楷体_GB2312" pitchFamily="49" charset="-122"/>
              </a:rPr>
              <a:t>大津</a:t>
            </a:r>
            <a:r>
              <a:rPr lang="en-US" altLang="zh-CN" sz="3200" b="1">
                <a:solidFill>
                  <a:srgbClr val="FF3300"/>
                </a:solidFill>
                <a:ea typeface="楷体_GB2312" pitchFamily="49" charset="-122"/>
              </a:rPr>
              <a:t>(Otsu)</a:t>
            </a:r>
            <a:r>
              <a:rPr lang="zh-CN" altLang="en-US" sz="3200" b="1">
                <a:solidFill>
                  <a:srgbClr val="FF3300"/>
                </a:solidFill>
                <a:ea typeface="楷体_GB2312" pitchFamily="49" charset="-122"/>
              </a:rPr>
              <a:t>阈值技术</a:t>
            </a:r>
          </a:p>
          <a:p>
            <a:pPr marL="342900" indent="-342900">
              <a:lnSpc>
                <a:spcPct val="90000"/>
              </a:lnSpc>
              <a:spcBef>
                <a:spcPct val="20000"/>
              </a:spcBef>
            </a:pPr>
            <a:r>
              <a:rPr lang="zh-CN" altLang="en-US" b="1">
                <a:solidFill>
                  <a:schemeClr val="bg1"/>
                </a:solidFill>
                <a:ea typeface="楷体_GB2312" pitchFamily="49" charset="-122"/>
              </a:rPr>
              <a:t>方法</a:t>
            </a:r>
            <a:r>
              <a:rPr lang="en-US" altLang="zh-CN" b="1">
                <a:solidFill>
                  <a:schemeClr val="bg1"/>
                </a:solidFill>
                <a:ea typeface="楷体_GB2312" pitchFamily="49" charset="-122"/>
              </a:rPr>
              <a:t>:</a:t>
            </a:r>
            <a:r>
              <a:rPr lang="zh-CN" altLang="en-US" b="1">
                <a:solidFill>
                  <a:schemeClr val="bg1"/>
                </a:solidFill>
                <a:ea typeface="楷体_GB2312" pitchFamily="49" charset="-122"/>
              </a:rPr>
              <a:t>自动寻找阈值</a:t>
            </a:r>
            <a:r>
              <a:rPr lang="en-US" altLang="zh-CN" b="1">
                <a:solidFill>
                  <a:schemeClr val="bg1"/>
                </a:solidFill>
                <a:ea typeface="楷体_GB2312" pitchFamily="49" charset="-122"/>
              </a:rPr>
              <a:t>,</a:t>
            </a:r>
            <a:r>
              <a:rPr lang="zh-CN" altLang="en-US" b="1">
                <a:solidFill>
                  <a:schemeClr val="bg1"/>
                </a:solidFill>
                <a:ea typeface="楷体_GB2312" pitchFamily="49" charset="-122"/>
              </a:rPr>
              <a:t>对图像进行分割</a:t>
            </a:r>
          </a:p>
          <a:p>
            <a:pPr marL="342900" indent="-342900">
              <a:lnSpc>
                <a:spcPct val="90000"/>
              </a:lnSpc>
              <a:spcBef>
                <a:spcPct val="20000"/>
              </a:spcBef>
            </a:pPr>
            <a:r>
              <a:rPr lang="zh-CN" altLang="en-US" b="1">
                <a:solidFill>
                  <a:schemeClr val="bg1"/>
                </a:solidFill>
                <a:ea typeface="楷体_GB2312" pitchFamily="49" charset="-122"/>
              </a:rPr>
              <a:t>步骤</a:t>
            </a:r>
            <a:r>
              <a:rPr lang="en-US" altLang="zh-CN" b="1">
                <a:solidFill>
                  <a:schemeClr val="bg1"/>
                </a:solidFill>
                <a:ea typeface="楷体_GB2312" pitchFamily="49" charset="-122"/>
              </a:rPr>
              <a:t>:</a:t>
            </a:r>
            <a:r>
              <a:rPr lang="zh-CN" altLang="en-US" b="1">
                <a:solidFill>
                  <a:schemeClr val="bg1"/>
                </a:solidFill>
                <a:ea typeface="楷体_GB2312" pitchFamily="49" charset="-122"/>
                <a:sym typeface="Wingdings" pitchFamily="2" charset="2"/>
              </a:rPr>
              <a:t>假设图像的灰度为</a:t>
            </a:r>
            <a:r>
              <a:rPr lang="en-US" altLang="zh-CN" b="1">
                <a:solidFill>
                  <a:schemeClr val="bg1"/>
                </a:solidFill>
                <a:ea typeface="楷体_GB2312" pitchFamily="49" charset="-122"/>
                <a:sym typeface="Wingdings" pitchFamily="2" charset="2"/>
              </a:rPr>
              <a:t>1~m</a:t>
            </a:r>
            <a:r>
              <a:rPr lang="zh-CN" altLang="en-US" b="1">
                <a:solidFill>
                  <a:schemeClr val="bg1"/>
                </a:solidFill>
                <a:ea typeface="楷体_GB2312" pitchFamily="49" charset="-122"/>
                <a:sym typeface="Wingdings" pitchFamily="2" charset="2"/>
              </a:rPr>
              <a:t>级</a:t>
            </a:r>
            <a:r>
              <a:rPr lang="en-US" altLang="zh-CN" b="1">
                <a:solidFill>
                  <a:schemeClr val="bg1"/>
                </a:solidFill>
                <a:ea typeface="楷体_GB2312" pitchFamily="49" charset="-122"/>
                <a:sym typeface="Wingdings" pitchFamily="2" charset="2"/>
              </a:rPr>
              <a:t>,</a:t>
            </a:r>
            <a:r>
              <a:rPr lang="zh-CN" altLang="en-US" b="1">
                <a:solidFill>
                  <a:schemeClr val="bg1"/>
                </a:solidFill>
                <a:ea typeface="楷体_GB2312" pitchFamily="49" charset="-122"/>
                <a:sym typeface="Wingdings" pitchFamily="2" charset="2"/>
              </a:rPr>
              <a:t>灰度值为</a:t>
            </a:r>
            <a:r>
              <a:rPr lang="en-US" altLang="zh-CN" b="1">
                <a:solidFill>
                  <a:schemeClr val="bg1"/>
                </a:solidFill>
                <a:ea typeface="楷体_GB2312" pitchFamily="49" charset="-122"/>
                <a:sym typeface="Wingdings" pitchFamily="2" charset="2"/>
              </a:rPr>
              <a:t>i</a:t>
            </a:r>
            <a:r>
              <a:rPr lang="zh-CN" altLang="en-US" b="1">
                <a:solidFill>
                  <a:schemeClr val="bg1"/>
                </a:solidFill>
                <a:ea typeface="楷体_GB2312" pitchFamily="49" charset="-122"/>
                <a:sym typeface="Wingdings" pitchFamily="2" charset="2"/>
              </a:rPr>
              <a:t>的象素数为</a:t>
            </a:r>
          </a:p>
          <a:p>
            <a:pPr marL="342900" indent="-342900">
              <a:lnSpc>
                <a:spcPct val="90000"/>
              </a:lnSpc>
              <a:spcBef>
                <a:spcPct val="20000"/>
              </a:spcBef>
            </a:pPr>
            <a:r>
              <a:rPr lang="zh-CN" altLang="en-US" b="1">
                <a:solidFill>
                  <a:schemeClr val="bg1"/>
                </a:solidFill>
                <a:ea typeface="楷体_GB2312" pitchFamily="49" charset="-122"/>
                <a:sym typeface="Wingdings" pitchFamily="2" charset="2"/>
              </a:rPr>
              <a:t>    </a:t>
            </a:r>
          </a:p>
          <a:p>
            <a:pPr marL="342900" indent="-342900">
              <a:lnSpc>
                <a:spcPct val="90000"/>
              </a:lnSpc>
              <a:spcBef>
                <a:spcPct val="20000"/>
              </a:spcBef>
            </a:pPr>
            <a:r>
              <a:rPr lang="zh-CN" altLang="en-US" b="1">
                <a:solidFill>
                  <a:schemeClr val="bg1"/>
                </a:solidFill>
                <a:ea typeface="楷体_GB2312" pitchFamily="49" charset="-122"/>
                <a:sym typeface="Wingdings" pitchFamily="2" charset="2"/>
              </a:rPr>
              <a:t>各灰度值的概率</a:t>
            </a:r>
            <a:r>
              <a:rPr lang="en-US" altLang="zh-CN" b="1">
                <a:solidFill>
                  <a:schemeClr val="bg1"/>
                </a:solidFill>
                <a:ea typeface="楷体_GB2312" pitchFamily="49" charset="-122"/>
                <a:sym typeface="Wingdings" pitchFamily="2" charset="2"/>
              </a:rPr>
              <a:t>:</a:t>
            </a:r>
            <a:endParaRPr lang="en-US" altLang="zh-CN" b="1">
              <a:solidFill>
                <a:schemeClr val="bg1"/>
              </a:solidFill>
              <a:ea typeface="楷体_GB2312" pitchFamily="49" charset="-122"/>
            </a:endParaRPr>
          </a:p>
        </p:txBody>
      </p:sp>
      <p:graphicFrame>
        <p:nvGraphicFramePr>
          <p:cNvPr id="2050" name="Object 5"/>
          <p:cNvGraphicFramePr>
            <a:graphicFrameLocks noChangeAspect="1"/>
          </p:cNvGraphicFramePr>
          <p:nvPr>
            <p:extLst>
              <p:ext uri="{D42A27DB-BD31-4B8C-83A1-F6EECF244321}">
                <p14:modId xmlns:p14="http://schemas.microsoft.com/office/powerpoint/2010/main" val="2239443028"/>
              </p:ext>
            </p:extLst>
          </p:nvPr>
        </p:nvGraphicFramePr>
        <p:xfrm>
          <a:off x="7479532" y="1769842"/>
          <a:ext cx="417512" cy="576263"/>
        </p:xfrm>
        <a:graphic>
          <a:graphicData uri="http://schemas.openxmlformats.org/presentationml/2006/ole">
            <mc:AlternateContent xmlns:mc="http://schemas.openxmlformats.org/markup-compatibility/2006">
              <mc:Choice xmlns:v="urn:schemas-microsoft-com:vml" Requires="v">
                <p:oleObj spid="_x0000_s2102" name="Equation" r:id="rId3" imgW="164880" imgH="228600" progId="Equation.DSMT4">
                  <p:embed/>
                </p:oleObj>
              </mc:Choice>
              <mc:Fallback>
                <p:oleObj name="Equation" r:id="rId3" imgW="16488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9532" y="1769842"/>
                        <a:ext cx="41751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6"/>
          <p:cNvGraphicFramePr>
            <a:graphicFrameLocks noChangeAspect="1"/>
          </p:cNvGraphicFramePr>
          <p:nvPr>
            <p:extLst>
              <p:ext uri="{D42A27DB-BD31-4B8C-83A1-F6EECF244321}">
                <p14:modId xmlns:p14="http://schemas.microsoft.com/office/powerpoint/2010/main" val="1528708327"/>
              </p:ext>
            </p:extLst>
          </p:nvPr>
        </p:nvGraphicFramePr>
        <p:xfrm>
          <a:off x="2913882" y="2274667"/>
          <a:ext cx="1152525" cy="965200"/>
        </p:xfrm>
        <a:graphic>
          <a:graphicData uri="http://schemas.openxmlformats.org/presentationml/2006/ole">
            <mc:AlternateContent xmlns:mc="http://schemas.openxmlformats.org/markup-compatibility/2006">
              <mc:Choice xmlns:v="urn:schemas-microsoft-com:vml" Requires="v">
                <p:oleObj spid="_x0000_s2103" name="Equation" r:id="rId5" imgW="469800" imgH="393480" progId="Equation.DSMT4">
                  <p:embed/>
                </p:oleObj>
              </mc:Choice>
              <mc:Fallback>
                <p:oleObj name="Equation" r:id="rId5" imgW="469800" imgH="39348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882" y="2274667"/>
                        <a:ext cx="1152525"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7"/>
          <p:cNvGraphicFramePr>
            <a:graphicFrameLocks noChangeAspect="1"/>
          </p:cNvGraphicFramePr>
          <p:nvPr>
            <p:extLst>
              <p:ext uri="{D42A27DB-BD31-4B8C-83A1-F6EECF244321}">
                <p14:modId xmlns:p14="http://schemas.microsoft.com/office/powerpoint/2010/main" val="3642346995"/>
              </p:ext>
            </p:extLst>
          </p:nvPr>
        </p:nvGraphicFramePr>
        <p:xfrm>
          <a:off x="4498207" y="2535017"/>
          <a:ext cx="939800" cy="560388"/>
        </p:xfrm>
        <a:graphic>
          <a:graphicData uri="http://schemas.openxmlformats.org/presentationml/2006/ole">
            <mc:AlternateContent xmlns:mc="http://schemas.openxmlformats.org/markup-compatibility/2006">
              <mc:Choice xmlns:v="urn:schemas-microsoft-com:vml" Requires="v">
                <p:oleObj spid="_x0000_s2104" name="Equation" r:id="rId7" imgW="723600" imgH="431640" progId="Equation.DSMT4">
                  <p:embed/>
                </p:oleObj>
              </mc:Choice>
              <mc:Fallback>
                <p:oleObj name="Equation" r:id="rId7" imgW="723600" imgH="4316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8207" y="2535017"/>
                        <a:ext cx="939800"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5" name="Text Box 8"/>
          <p:cNvSpPr txBox="1">
            <a:spLocks noChangeArrowheads="1"/>
          </p:cNvSpPr>
          <p:nvPr/>
        </p:nvSpPr>
        <p:spPr bwMode="auto">
          <a:xfrm>
            <a:off x="465957" y="3311305"/>
            <a:ext cx="7200900" cy="457200"/>
          </a:xfrm>
          <a:prstGeom prst="rect">
            <a:avLst/>
          </a:prstGeom>
          <a:noFill/>
          <a:ln w="9525">
            <a:noFill/>
            <a:miter lim="800000"/>
            <a:headEnd/>
            <a:tailEnd/>
          </a:ln>
        </p:spPr>
        <p:txBody>
          <a:bodyPr>
            <a:spAutoFit/>
          </a:bodyPr>
          <a:lstStyle/>
          <a:p>
            <a:pPr>
              <a:spcBef>
                <a:spcPct val="50000"/>
              </a:spcBef>
            </a:pPr>
            <a:endParaRPr kumimoji="0" lang="zh-CN" altLang="zh-CN" b="1">
              <a:latin typeface="Comic Sans MS" pitchFamily="66" charset="0"/>
              <a:ea typeface="楷体_GB2312" pitchFamily="49" charset="-122"/>
            </a:endParaRPr>
          </a:p>
        </p:txBody>
      </p:sp>
      <p:sp>
        <p:nvSpPr>
          <p:cNvPr id="2066" name="Text Box 9"/>
          <p:cNvSpPr txBox="1">
            <a:spLocks noChangeArrowheads="1"/>
          </p:cNvSpPr>
          <p:nvPr/>
        </p:nvSpPr>
        <p:spPr bwMode="auto">
          <a:xfrm>
            <a:off x="321494" y="3095405"/>
            <a:ext cx="7848600" cy="3743325"/>
          </a:xfrm>
          <a:prstGeom prst="rect">
            <a:avLst/>
          </a:prstGeom>
          <a:noFill/>
          <a:ln w="9525">
            <a:noFill/>
            <a:miter lim="800000"/>
            <a:headEnd/>
            <a:tailEnd/>
          </a:ln>
        </p:spPr>
        <p:txBody>
          <a:bodyPr>
            <a:spAutoFit/>
          </a:bodyPr>
          <a:lstStyle/>
          <a:p>
            <a:pPr>
              <a:spcBef>
                <a:spcPct val="50000"/>
              </a:spcBef>
            </a:pPr>
            <a:r>
              <a:rPr kumimoji="0" lang="zh-CN" altLang="en-US" b="1">
                <a:solidFill>
                  <a:schemeClr val="bg1"/>
                </a:solidFill>
                <a:latin typeface="Comic Sans MS" pitchFamily="66" charset="0"/>
                <a:ea typeface="楷体_GB2312" pitchFamily="49" charset="-122"/>
              </a:rPr>
              <a:t>用</a:t>
            </a:r>
            <a:r>
              <a:rPr kumimoji="0" lang="en-US" altLang="zh-CN" b="1">
                <a:solidFill>
                  <a:schemeClr val="bg1"/>
                </a:solidFill>
                <a:latin typeface="Comic Sans MS" pitchFamily="66" charset="0"/>
                <a:ea typeface="楷体_GB2312" pitchFamily="49" charset="-122"/>
              </a:rPr>
              <a:t>k</a:t>
            </a:r>
            <a:r>
              <a:rPr kumimoji="0" lang="zh-CN" altLang="en-US" b="1">
                <a:solidFill>
                  <a:schemeClr val="bg1"/>
                </a:solidFill>
                <a:latin typeface="Comic Sans MS" pitchFamily="66" charset="0"/>
                <a:ea typeface="楷体_GB2312" pitchFamily="49" charset="-122"/>
              </a:rPr>
              <a:t>将其分两组</a:t>
            </a:r>
          </a:p>
          <a:p>
            <a:pPr>
              <a:spcBef>
                <a:spcPct val="50000"/>
              </a:spcBef>
            </a:pPr>
            <a:r>
              <a:rPr kumimoji="0" lang="zh-CN" altLang="en-US" b="1">
                <a:solidFill>
                  <a:schemeClr val="bg1"/>
                </a:solidFill>
                <a:latin typeface="Comic Sans MS" pitchFamily="66" charset="0"/>
                <a:ea typeface="楷体_GB2312" pitchFamily="49" charset="-122"/>
              </a:rPr>
              <a:t>    的产生概率</a:t>
            </a:r>
            <a:r>
              <a:rPr kumimoji="0" lang="en-US" altLang="zh-CN" b="1">
                <a:solidFill>
                  <a:schemeClr val="bg1"/>
                </a:solidFill>
                <a:latin typeface="Comic Sans MS" pitchFamily="66" charset="0"/>
                <a:ea typeface="楷体_GB2312" pitchFamily="49" charset="-122"/>
              </a:rPr>
              <a:t>:</a:t>
            </a:r>
          </a:p>
          <a:p>
            <a:pPr>
              <a:spcBef>
                <a:spcPct val="50000"/>
              </a:spcBef>
            </a:pPr>
            <a:r>
              <a:rPr kumimoji="0" lang="en-US" altLang="zh-CN" b="1">
                <a:solidFill>
                  <a:schemeClr val="bg1"/>
                </a:solidFill>
                <a:latin typeface="Comic Sans MS" pitchFamily="66" charset="0"/>
                <a:ea typeface="楷体_GB2312" pitchFamily="49" charset="-122"/>
              </a:rPr>
              <a:t>    </a:t>
            </a:r>
            <a:r>
              <a:rPr kumimoji="0" lang="zh-CN" altLang="en-US" b="1">
                <a:solidFill>
                  <a:schemeClr val="bg1"/>
                </a:solidFill>
                <a:latin typeface="Comic Sans MS" pitchFamily="66" charset="0"/>
                <a:ea typeface="楷体_GB2312" pitchFamily="49" charset="-122"/>
              </a:rPr>
              <a:t>的产生概率</a:t>
            </a:r>
            <a:r>
              <a:rPr kumimoji="0" lang="en-US" altLang="zh-CN" b="1">
                <a:solidFill>
                  <a:schemeClr val="bg1"/>
                </a:solidFill>
                <a:latin typeface="Comic Sans MS" pitchFamily="66" charset="0"/>
                <a:ea typeface="楷体_GB2312" pitchFamily="49" charset="-122"/>
              </a:rPr>
              <a:t>:</a:t>
            </a:r>
          </a:p>
          <a:p>
            <a:pPr>
              <a:spcBef>
                <a:spcPct val="50000"/>
              </a:spcBef>
            </a:pPr>
            <a:endParaRPr kumimoji="0" lang="en-US" altLang="zh-CN" b="1">
              <a:solidFill>
                <a:schemeClr val="bg1"/>
              </a:solidFill>
              <a:latin typeface="Comic Sans MS" pitchFamily="66" charset="0"/>
              <a:ea typeface="楷体_GB2312" pitchFamily="49" charset="-122"/>
            </a:endParaRPr>
          </a:p>
          <a:p>
            <a:pPr>
              <a:spcBef>
                <a:spcPct val="50000"/>
              </a:spcBef>
            </a:pPr>
            <a:r>
              <a:rPr kumimoji="0" lang="en-US" altLang="zh-CN" b="1">
                <a:solidFill>
                  <a:schemeClr val="bg1"/>
                </a:solidFill>
                <a:latin typeface="Comic Sans MS" pitchFamily="66" charset="0"/>
                <a:ea typeface="楷体_GB2312" pitchFamily="49" charset="-122"/>
              </a:rPr>
              <a:t>    </a:t>
            </a:r>
            <a:r>
              <a:rPr kumimoji="0" lang="zh-CN" altLang="en-US" b="1">
                <a:solidFill>
                  <a:schemeClr val="bg1"/>
                </a:solidFill>
                <a:latin typeface="Comic Sans MS" pitchFamily="66" charset="0"/>
                <a:ea typeface="楷体_GB2312" pitchFamily="49" charset="-122"/>
              </a:rPr>
              <a:t>的均值</a:t>
            </a:r>
            <a:r>
              <a:rPr kumimoji="0" lang="en-US" altLang="zh-CN" b="1">
                <a:solidFill>
                  <a:schemeClr val="bg1"/>
                </a:solidFill>
                <a:latin typeface="Comic Sans MS" pitchFamily="66" charset="0"/>
                <a:ea typeface="楷体_GB2312" pitchFamily="49" charset="-122"/>
              </a:rPr>
              <a:t>:                     </a:t>
            </a:r>
            <a:r>
              <a:rPr kumimoji="0" lang="zh-CN" altLang="en-US" b="1">
                <a:solidFill>
                  <a:schemeClr val="bg1"/>
                </a:solidFill>
                <a:latin typeface="Comic Sans MS" pitchFamily="66" charset="0"/>
                <a:ea typeface="楷体_GB2312" pitchFamily="49" charset="-122"/>
              </a:rPr>
              <a:t>的均值</a:t>
            </a:r>
            <a:r>
              <a:rPr kumimoji="0" lang="en-US" altLang="zh-CN" b="1">
                <a:solidFill>
                  <a:schemeClr val="bg1"/>
                </a:solidFill>
                <a:latin typeface="Comic Sans MS" pitchFamily="66" charset="0"/>
                <a:ea typeface="楷体_GB2312" pitchFamily="49" charset="-122"/>
              </a:rPr>
              <a:t>:</a:t>
            </a:r>
          </a:p>
          <a:p>
            <a:pPr>
              <a:spcBef>
                <a:spcPct val="50000"/>
              </a:spcBef>
            </a:pPr>
            <a:endParaRPr kumimoji="0" lang="en-US" altLang="zh-CN" b="1">
              <a:solidFill>
                <a:schemeClr val="bg1"/>
              </a:solidFill>
              <a:latin typeface="Comic Sans MS" pitchFamily="66" charset="0"/>
              <a:ea typeface="楷体_GB2312" pitchFamily="49" charset="-122"/>
            </a:endParaRPr>
          </a:p>
          <a:p>
            <a:pPr>
              <a:spcBef>
                <a:spcPct val="50000"/>
              </a:spcBef>
            </a:pPr>
            <a:r>
              <a:rPr kumimoji="0" lang="en-US" altLang="zh-CN" b="1">
                <a:solidFill>
                  <a:schemeClr val="bg1"/>
                </a:solidFill>
                <a:latin typeface="Comic Sans MS" pitchFamily="66" charset="0"/>
                <a:ea typeface="楷体_GB2312" pitchFamily="49" charset="-122"/>
              </a:rPr>
              <a:t>     </a:t>
            </a:r>
          </a:p>
        </p:txBody>
      </p:sp>
      <p:graphicFrame>
        <p:nvGraphicFramePr>
          <p:cNvPr id="2053" name="Object 10"/>
          <p:cNvGraphicFramePr>
            <a:graphicFrameLocks noChangeAspect="1"/>
          </p:cNvGraphicFramePr>
          <p:nvPr>
            <p:extLst>
              <p:ext uri="{D42A27DB-BD31-4B8C-83A1-F6EECF244321}">
                <p14:modId xmlns:p14="http://schemas.microsoft.com/office/powerpoint/2010/main" val="4112878758"/>
              </p:ext>
            </p:extLst>
          </p:nvPr>
        </p:nvGraphicFramePr>
        <p:xfrm>
          <a:off x="537394" y="3598642"/>
          <a:ext cx="420688" cy="503238"/>
        </p:xfrm>
        <a:graphic>
          <a:graphicData uri="http://schemas.openxmlformats.org/presentationml/2006/ole">
            <mc:AlternateContent xmlns:mc="http://schemas.openxmlformats.org/markup-compatibility/2006">
              <mc:Choice xmlns:v="urn:schemas-microsoft-com:vml" Requires="v">
                <p:oleObj spid="_x0000_s2105" name="Equation" r:id="rId9" imgW="190440" imgH="228600" progId="Equation.DSMT4">
                  <p:embed/>
                </p:oleObj>
              </mc:Choice>
              <mc:Fallback>
                <p:oleObj name="Equation" r:id="rId9" imgW="190440" imgH="2286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394" y="3598642"/>
                        <a:ext cx="420688"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4" name="Object 11"/>
          <p:cNvGraphicFramePr>
            <a:graphicFrameLocks noChangeAspect="1"/>
          </p:cNvGraphicFramePr>
          <p:nvPr>
            <p:extLst>
              <p:ext uri="{D42A27DB-BD31-4B8C-83A1-F6EECF244321}">
                <p14:modId xmlns:p14="http://schemas.microsoft.com/office/powerpoint/2010/main" val="229395191"/>
              </p:ext>
            </p:extLst>
          </p:nvPr>
        </p:nvGraphicFramePr>
        <p:xfrm>
          <a:off x="537394" y="5255992"/>
          <a:ext cx="420688" cy="504825"/>
        </p:xfrm>
        <a:graphic>
          <a:graphicData uri="http://schemas.openxmlformats.org/presentationml/2006/ole">
            <mc:AlternateContent xmlns:mc="http://schemas.openxmlformats.org/markup-compatibility/2006">
              <mc:Choice xmlns:v="urn:schemas-microsoft-com:vml" Requires="v">
                <p:oleObj spid="_x0000_s2106" name="Equation" r:id="rId11" imgW="190440" imgH="228600" progId="Equation.DSMT4">
                  <p:embed/>
                </p:oleObj>
              </mc:Choice>
              <mc:Fallback>
                <p:oleObj name="Equation" r:id="rId11" imgW="190440" imgH="2286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394" y="5255992"/>
                        <a:ext cx="42068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5" name="Object 12"/>
          <p:cNvGraphicFramePr>
            <a:graphicFrameLocks noChangeAspect="1"/>
          </p:cNvGraphicFramePr>
          <p:nvPr>
            <p:extLst>
              <p:ext uri="{D42A27DB-BD31-4B8C-83A1-F6EECF244321}">
                <p14:modId xmlns:p14="http://schemas.microsoft.com/office/powerpoint/2010/main" val="1420564112"/>
              </p:ext>
            </p:extLst>
          </p:nvPr>
        </p:nvGraphicFramePr>
        <p:xfrm>
          <a:off x="537394" y="4189192"/>
          <a:ext cx="393700" cy="504825"/>
        </p:xfrm>
        <a:graphic>
          <a:graphicData uri="http://schemas.openxmlformats.org/presentationml/2006/ole">
            <mc:AlternateContent xmlns:mc="http://schemas.openxmlformats.org/markup-compatibility/2006">
              <mc:Choice xmlns:v="urn:schemas-microsoft-com:vml" Requires="v">
                <p:oleObj spid="_x0000_s2107" name="Equation" r:id="rId12" imgW="177480" imgH="228600" progId="Equation.DSMT4">
                  <p:embed/>
                </p:oleObj>
              </mc:Choice>
              <mc:Fallback>
                <p:oleObj name="Equation" r:id="rId12" imgW="177480" imgH="228600"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394" y="4189192"/>
                        <a:ext cx="3937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6" name="Object 13"/>
          <p:cNvGraphicFramePr>
            <a:graphicFrameLocks noChangeAspect="1"/>
          </p:cNvGraphicFramePr>
          <p:nvPr>
            <p:extLst>
              <p:ext uri="{D42A27DB-BD31-4B8C-83A1-F6EECF244321}">
                <p14:modId xmlns:p14="http://schemas.microsoft.com/office/powerpoint/2010/main" val="867855341"/>
              </p:ext>
            </p:extLst>
          </p:nvPr>
        </p:nvGraphicFramePr>
        <p:xfrm>
          <a:off x="4409307" y="5255992"/>
          <a:ext cx="449262" cy="576263"/>
        </p:xfrm>
        <a:graphic>
          <a:graphicData uri="http://schemas.openxmlformats.org/presentationml/2006/ole">
            <mc:AlternateContent xmlns:mc="http://schemas.openxmlformats.org/markup-compatibility/2006">
              <mc:Choice xmlns:v="urn:schemas-microsoft-com:vml" Requires="v">
                <p:oleObj spid="_x0000_s2108" name="Equation" r:id="rId14" imgW="177480" imgH="228600" progId="Equation.DSMT4">
                  <p:embed/>
                </p:oleObj>
              </mc:Choice>
              <mc:Fallback>
                <p:oleObj name="Equation" r:id="rId14" imgW="177480" imgH="228600" progId="Equation.DSMT4">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09307" y="5255992"/>
                        <a:ext cx="4492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7" name="Object 14"/>
          <p:cNvGraphicFramePr>
            <a:graphicFrameLocks noChangeAspect="1"/>
          </p:cNvGraphicFramePr>
          <p:nvPr>
            <p:extLst>
              <p:ext uri="{D42A27DB-BD31-4B8C-83A1-F6EECF244321}">
                <p14:modId xmlns:p14="http://schemas.microsoft.com/office/powerpoint/2010/main" val="1451594144"/>
              </p:ext>
            </p:extLst>
          </p:nvPr>
        </p:nvGraphicFramePr>
        <p:xfrm>
          <a:off x="2840857" y="3095405"/>
          <a:ext cx="1770062" cy="539750"/>
        </p:xfrm>
        <a:graphic>
          <a:graphicData uri="http://schemas.openxmlformats.org/presentationml/2006/ole">
            <mc:AlternateContent xmlns:mc="http://schemas.openxmlformats.org/markup-compatibility/2006">
              <mc:Choice xmlns:v="urn:schemas-microsoft-com:vml" Requires="v">
                <p:oleObj spid="_x0000_s2109" name="Equation" r:id="rId15" imgW="749160" imgH="228600" progId="Equation.DSMT4">
                  <p:embed/>
                </p:oleObj>
              </mc:Choice>
              <mc:Fallback>
                <p:oleObj name="Equation" r:id="rId15" imgW="749160" imgH="228600" progId="Equation.DSMT4">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0857" y="3095405"/>
                        <a:ext cx="177006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8" name="Object 15"/>
          <p:cNvGraphicFramePr>
            <a:graphicFrameLocks noChangeAspect="1"/>
          </p:cNvGraphicFramePr>
          <p:nvPr>
            <p:extLst>
              <p:ext uri="{D42A27DB-BD31-4B8C-83A1-F6EECF244321}">
                <p14:modId xmlns:p14="http://schemas.microsoft.com/office/powerpoint/2010/main" val="2880176937"/>
              </p:ext>
            </p:extLst>
          </p:nvPr>
        </p:nvGraphicFramePr>
        <p:xfrm>
          <a:off x="5145907" y="3095405"/>
          <a:ext cx="2314575" cy="539750"/>
        </p:xfrm>
        <a:graphic>
          <a:graphicData uri="http://schemas.openxmlformats.org/presentationml/2006/ole">
            <mc:AlternateContent xmlns:mc="http://schemas.openxmlformats.org/markup-compatibility/2006">
              <mc:Choice xmlns:v="urn:schemas-microsoft-com:vml" Requires="v">
                <p:oleObj spid="_x0000_s2110" name="Equation" r:id="rId17" imgW="977760" imgH="228600" progId="Equation.DSMT4">
                  <p:embed/>
                </p:oleObj>
              </mc:Choice>
              <mc:Fallback>
                <p:oleObj name="Equation" r:id="rId17" imgW="977760" imgH="228600" progId="Equation.DSMT4">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45907" y="3095405"/>
                        <a:ext cx="231457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9" name="Object 16"/>
          <p:cNvGraphicFramePr>
            <a:graphicFrameLocks noChangeAspect="1"/>
          </p:cNvGraphicFramePr>
          <p:nvPr>
            <p:extLst>
              <p:ext uri="{D42A27DB-BD31-4B8C-83A1-F6EECF244321}">
                <p14:modId xmlns:p14="http://schemas.microsoft.com/office/powerpoint/2010/main" val="1655605973"/>
              </p:ext>
            </p:extLst>
          </p:nvPr>
        </p:nvGraphicFramePr>
        <p:xfrm>
          <a:off x="2985319" y="3527205"/>
          <a:ext cx="2305050" cy="890587"/>
        </p:xfrm>
        <a:graphic>
          <a:graphicData uri="http://schemas.openxmlformats.org/presentationml/2006/ole">
            <mc:AlternateContent xmlns:mc="http://schemas.openxmlformats.org/markup-compatibility/2006">
              <mc:Choice xmlns:v="urn:schemas-microsoft-com:vml" Requires="v">
                <p:oleObj spid="_x0000_s2111" name="Equation" r:id="rId19" imgW="1117440" imgH="431640" progId="Equation.DSMT4">
                  <p:embed/>
                </p:oleObj>
              </mc:Choice>
              <mc:Fallback>
                <p:oleObj name="Equation" r:id="rId19" imgW="1117440" imgH="431640" progId="Equation.DSMT4">
                  <p:embed/>
                  <p:pic>
                    <p:nvPicPr>
                      <p:cNvPr id="0"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85319" y="3527205"/>
                        <a:ext cx="2305050"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0" name="Object 17"/>
          <p:cNvGraphicFramePr>
            <a:graphicFrameLocks noChangeAspect="1"/>
          </p:cNvGraphicFramePr>
          <p:nvPr>
            <p:extLst>
              <p:ext uri="{D42A27DB-BD31-4B8C-83A1-F6EECF244321}">
                <p14:modId xmlns:p14="http://schemas.microsoft.com/office/powerpoint/2010/main" val="637228044"/>
              </p:ext>
            </p:extLst>
          </p:nvPr>
        </p:nvGraphicFramePr>
        <p:xfrm>
          <a:off x="2769419" y="4232055"/>
          <a:ext cx="2520950" cy="808037"/>
        </p:xfrm>
        <a:graphic>
          <a:graphicData uri="http://schemas.openxmlformats.org/presentationml/2006/ole">
            <mc:AlternateContent xmlns:mc="http://schemas.openxmlformats.org/markup-compatibility/2006">
              <mc:Choice xmlns:v="urn:schemas-microsoft-com:vml" Requires="v">
                <p:oleObj spid="_x0000_s2112" name="Equation" r:id="rId21" imgW="1346040" imgH="431640" progId="Equation.DSMT4">
                  <p:embed/>
                </p:oleObj>
              </mc:Choice>
              <mc:Fallback>
                <p:oleObj name="Equation" r:id="rId21" imgW="1346040" imgH="431640" progId="Equation.DSMT4">
                  <p:embed/>
                  <p:pic>
                    <p:nvPicPr>
                      <p:cNvPr id="0"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69419" y="4232055"/>
                        <a:ext cx="2520950"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1" name="Object 18"/>
          <p:cNvGraphicFramePr>
            <a:graphicFrameLocks noChangeAspect="1"/>
          </p:cNvGraphicFramePr>
          <p:nvPr>
            <p:extLst>
              <p:ext uri="{D42A27DB-BD31-4B8C-83A1-F6EECF244321}">
                <p14:modId xmlns:p14="http://schemas.microsoft.com/office/powerpoint/2010/main" val="2012781398"/>
              </p:ext>
            </p:extLst>
          </p:nvPr>
        </p:nvGraphicFramePr>
        <p:xfrm>
          <a:off x="1977257" y="5040092"/>
          <a:ext cx="2376487" cy="893763"/>
        </p:xfrm>
        <a:graphic>
          <a:graphicData uri="http://schemas.openxmlformats.org/presentationml/2006/ole">
            <mc:AlternateContent xmlns:mc="http://schemas.openxmlformats.org/markup-compatibility/2006">
              <mc:Choice xmlns:v="urn:schemas-microsoft-com:vml" Requires="v">
                <p:oleObj spid="_x0000_s2113" name="Equation" r:id="rId23" imgW="1180800" imgH="444240" progId="Equation.DSMT4">
                  <p:embed/>
                </p:oleObj>
              </mc:Choice>
              <mc:Fallback>
                <p:oleObj name="Equation" r:id="rId23" imgW="1180800" imgH="444240" progId="Equation.DSMT4">
                  <p:embed/>
                  <p:pic>
                    <p:nvPicPr>
                      <p:cNvPr id="0" name="Object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7257" y="5040092"/>
                        <a:ext cx="2376487"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2" name="Object 19"/>
          <p:cNvGraphicFramePr>
            <a:graphicFrameLocks noChangeAspect="1"/>
          </p:cNvGraphicFramePr>
          <p:nvPr>
            <p:extLst>
              <p:ext uri="{D42A27DB-BD31-4B8C-83A1-F6EECF244321}">
                <p14:modId xmlns:p14="http://schemas.microsoft.com/office/powerpoint/2010/main" val="3445009746"/>
              </p:ext>
            </p:extLst>
          </p:nvPr>
        </p:nvGraphicFramePr>
        <p:xfrm>
          <a:off x="5866632" y="5098830"/>
          <a:ext cx="2881312" cy="876300"/>
        </p:xfrm>
        <a:graphic>
          <a:graphicData uri="http://schemas.openxmlformats.org/presentationml/2006/ole">
            <mc:AlternateContent xmlns:mc="http://schemas.openxmlformats.org/markup-compatibility/2006">
              <mc:Choice xmlns:v="urn:schemas-microsoft-com:vml" Requires="v">
                <p:oleObj spid="_x0000_s2114" name="Equation" r:id="rId25" imgW="1460160" imgH="444240" progId="Equation.DSMT4">
                  <p:embed/>
                </p:oleObj>
              </mc:Choice>
              <mc:Fallback>
                <p:oleObj name="Equation" r:id="rId25" imgW="1460160" imgH="444240" progId="Equation.DSMT4">
                  <p:embed/>
                  <p:pic>
                    <p:nvPicPr>
                      <p:cNvPr id="0" name="Object 1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866632" y="5098830"/>
                        <a:ext cx="2881312"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548680"/>
            <a:ext cx="4680520" cy="584775"/>
          </a:xfrm>
          <a:prstGeom prst="rect">
            <a:avLst/>
          </a:prstGeom>
          <a:noFill/>
        </p:spPr>
        <p:txBody>
          <a:bodyPr wrap="square" rtlCol="0">
            <a:spAutoFit/>
          </a:bodyPr>
          <a:lstStyle/>
          <a:p>
            <a:r>
              <a:rPr lang="zh-CN" altLang="en-US" sz="3200" b="1" dirty="0"/>
              <a:t>基于流形特征的分割方法</a:t>
            </a:r>
          </a:p>
        </p:txBody>
      </p:sp>
      <p:sp>
        <p:nvSpPr>
          <p:cNvPr id="3" name="Rectangle 1"/>
          <p:cNvSpPr>
            <a:spLocks noChangeArrowheads="1"/>
          </p:cNvSpPr>
          <p:nvPr/>
        </p:nvSpPr>
        <p:spPr bwMode="auto">
          <a:xfrm>
            <a:off x="323528" y="1957482"/>
            <a:ext cx="774035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effectLst/>
                <a:cs typeface="Arial" panose="020B0604020202020204" pitchFamily="34" charset="0"/>
              </a:rPr>
              <a:t>边界项：</a:t>
            </a:r>
            <a:endParaRPr kumimoji="0" lang="zh-CN" altLang="zh-CN"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cs typeface="Arial" panose="020B0604020202020204" pitchFamily="34" charset="0"/>
              </a:rPr>
              <a:t>  </a:t>
            </a:r>
            <a:endParaRPr kumimoji="0" lang="zh-CN" altLang="zh-CN"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cs typeface="Arial" panose="020B0604020202020204" pitchFamily="34" charset="0"/>
              </a:rPr>
              <a:t> </a:t>
            </a:r>
            <a:endParaRPr kumimoji="0" lang="en-US" altLang="zh-CN"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cs typeface="Arial" panose="020B0604020202020204" pitchFamily="34" charset="0"/>
              </a:rPr>
              <a:t>其中，</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cs typeface="Arial" panose="020B0604020202020204" pitchFamily="34" charset="0"/>
              </a:rPr>
              <a:t>和</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q</a:t>
            </a:r>
            <a:r>
              <a:rPr kumimoji="0" lang="zh-CN" altLang="zh-CN" b="0" i="0" u="none" strike="noStrike" cap="none" normalizeH="0" baseline="0" dirty="0">
                <a:ln>
                  <a:noFill/>
                </a:ln>
                <a:effectLst/>
                <a:cs typeface="Arial" panose="020B0604020202020204" pitchFamily="34" charset="0"/>
              </a:rPr>
              <a:t>为邻域像素，边界平滑项主要体现分割</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L</a:t>
            </a:r>
            <a:r>
              <a:rPr kumimoji="0" lang="zh-CN" altLang="zh-CN" b="0" i="0" u="none" strike="noStrike" cap="none" normalizeH="0" baseline="0" dirty="0">
                <a:ln>
                  <a:noFill/>
                </a:ln>
                <a:effectLst/>
                <a:cs typeface="Arial" panose="020B0604020202020204" pitchFamily="34" charset="0"/>
              </a:rPr>
              <a:t>的边界属性，</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B</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&lt;p,q&gt;</a:t>
            </a:r>
            <a:r>
              <a:rPr kumimoji="0" lang="zh-CN" altLang="zh-CN" b="0" i="0" u="none" strike="noStrike" cap="none" normalizeH="0" baseline="0" dirty="0">
                <a:ln>
                  <a:noFill/>
                </a:ln>
                <a:effectLst/>
                <a:cs typeface="Arial" panose="020B0604020202020204" pitchFamily="34" charset="0"/>
              </a:rPr>
              <a:t>可以解析为像素</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cs typeface="Arial" panose="020B0604020202020204" pitchFamily="34" charset="0"/>
              </a:rPr>
              <a:t>和</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q</a:t>
            </a:r>
            <a:r>
              <a:rPr kumimoji="0" lang="zh-CN" altLang="zh-CN" b="0" i="0" u="none" strike="noStrike" cap="none" normalizeH="0" baseline="0" dirty="0">
                <a:ln>
                  <a:noFill/>
                </a:ln>
                <a:effectLst/>
                <a:cs typeface="Arial" panose="020B0604020202020204" pitchFamily="34" charset="0"/>
              </a:rPr>
              <a:t>之间不连续的惩罚，一般来说如果</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p</a:t>
            </a:r>
            <a:r>
              <a:rPr kumimoji="0" lang="zh-CN" altLang="zh-CN" b="0" i="0" u="none" strike="noStrike" cap="none" normalizeH="0" baseline="0" dirty="0">
                <a:ln>
                  <a:noFill/>
                </a:ln>
                <a:effectLst/>
                <a:cs typeface="Arial" panose="020B0604020202020204" pitchFamily="34" charset="0"/>
              </a:rPr>
              <a:t>和</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q</a:t>
            </a:r>
            <a:r>
              <a:rPr kumimoji="0" lang="zh-CN" altLang="zh-CN" b="0" i="0" u="none" strike="noStrike" cap="none" normalizeH="0" baseline="0" dirty="0">
                <a:ln>
                  <a:noFill/>
                </a:ln>
                <a:effectLst/>
                <a:cs typeface="Arial" panose="020B0604020202020204" pitchFamily="34" charset="0"/>
              </a:rPr>
              <a:t>越相似（例如它们的灰度），那么</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B</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&lt;p,q&gt;</a:t>
            </a:r>
            <a:r>
              <a:rPr kumimoji="0" lang="zh-CN" altLang="zh-CN" b="0" i="0" u="none" strike="noStrike" cap="none" normalizeH="0" baseline="0" dirty="0">
                <a:ln>
                  <a:noFill/>
                </a:ln>
                <a:effectLst/>
                <a:cs typeface="Arial" panose="020B0604020202020204" pitchFamily="34" charset="0"/>
              </a:rPr>
              <a:t>越大，如果他们非常不同，那么</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B</a:t>
            </a:r>
            <a:r>
              <a:rPr kumimoji="0" lang="zh-CN" altLang="zh-CN" b="0" i="0" u="none" strike="noStrike" cap="none" normalizeH="0" baseline="-30000" dirty="0">
                <a:ln>
                  <a:noFill/>
                </a:ln>
                <a:effectLst/>
                <a:latin typeface="Calibri" panose="020F0502020204030204" pitchFamily="34" charset="0"/>
                <a:cs typeface="Arial" panose="020B0604020202020204" pitchFamily="34" charset="0"/>
              </a:rPr>
              <a:t>&lt;p,q&gt;</a:t>
            </a:r>
            <a:r>
              <a:rPr kumimoji="0" lang="zh-CN" altLang="zh-CN" b="0" i="0" u="none" strike="noStrike" cap="none" normalizeH="0" baseline="0" dirty="0">
                <a:ln>
                  <a:noFill/>
                </a:ln>
                <a:effectLst/>
                <a:cs typeface="Arial" panose="020B0604020202020204" pitchFamily="34" charset="0"/>
              </a:rPr>
              <a:t>就接近于</a:t>
            </a:r>
            <a:r>
              <a:rPr kumimoji="0" lang="zh-CN" altLang="zh-CN" b="0" i="0" u="none" strike="noStrike" cap="none" normalizeH="0" baseline="0" dirty="0">
                <a:ln>
                  <a:noFill/>
                </a:ln>
                <a:effectLst/>
                <a:latin typeface="Calibri" panose="020F0502020204030204" pitchFamily="34" charset="0"/>
                <a:cs typeface="Arial" panose="020B0604020202020204" pitchFamily="34" charset="0"/>
              </a:rPr>
              <a:t>0</a:t>
            </a:r>
            <a:r>
              <a:rPr kumimoji="0" lang="zh-CN" altLang="zh-CN" b="0" i="0" u="none" strike="noStrike" cap="none" normalizeH="0" baseline="0" dirty="0">
                <a:ln>
                  <a:noFill/>
                </a:ln>
                <a:effectLst/>
                <a:cs typeface="Arial" panose="020B0604020202020204" pitchFamily="34" charset="0"/>
              </a:rPr>
              <a:t>。</a:t>
            </a:r>
          </a:p>
        </p:txBody>
      </p:sp>
      <p:pic>
        <p:nvPicPr>
          <p:cNvPr id="7170" name="Picture 2" descr="http://img.my.csdn.net/uploads/201301/23/1358872531_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061262"/>
            <a:ext cx="8030554" cy="79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34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548680"/>
            <a:ext cx="4680520" cy="584775"/>
          </a:xfrm>
          <a:prstGeom prst="rect">
            <a:avLst/>
          </a:prstGeom>
          <a:noFill/>
        </p:spPr>
        <p:txBody>
          <a:bodyPr wrap="square" rtlCol="0">
            <a:spAutoFit/>
          </a:bodyPr>
          <a:lstStyle/>
          <a:p>
            <a:r>
              <a:rPr lang="zh-CN" altLang="en-US" sz="3200" b="1" dirty="0"/>
              <a:t>基于流形特征的分割方法</a:t>
            </a:r>
          </a:p>
        </p:txBody>
      </p:sp>
      <p:pic>
        <p:nvPicPr>
          <p:cNvPr id="6" name="图片 5"/>
          <p:cNvPicPr>
            <a:picLocks noChangeAspect="1"/>
          </p:cNvPicPr>
          <p:nvPr/>
        </p:nvPicPr>
        <p:blipFill>
          <a:blip r:embed="rId2"/>
          <a:stretch>
            <a:fillRect/>
          </a:stretch>
        </p:blipFill>
        <p:spPr>
          <a:xfrm>
            <a:off x="107504" y="1628800"/>
            <a:ext cx="9144000" cy="3912936"/>
          </a:xfrm>
          <a:prstGeom prst="rect">
            <a:avLst/>
          </a:prstGeom>
        </p:spPr>
      </p:pic>
    </p:spTree>
    <p:extLst>
      <p:ext uri="{BB962C8B-B14F-4D97-AF65-F5344CB8AC3E}">
        <p14:creationId xmlns:p14="http://schemas.microsoft.com/office/powerpoint/2010/main" val="154337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081" name="Rectangle 6"/>
          <p:cNvSpPr>
            <a:spLocks noChangeArrowheads="1"/>
          </p:cNvSpPr>
          <p:nvPr/>
        </p:nvSpPr>
        <p:spPr bwMode="auto">
          <a:xfrm>
            <a:off x="539750" y="5364163"/>
            <a:ext cx="1439863" cy="457200"/>
          </a:xfrm>
          <a:prstGeom prst="rect">
            <a:avLst/>
          </a:prstGeom>
          <a:noFill/>
          <a:ln w="9525">
            <a:noFill/>
            <a:miter lim="800000"/>
            <a:headEnd/>
            <a:tailEnd/>
          </a:ln>
        </p:spPr>
        <p:txBody>
          <a:bodyPr>
            <a:spAutoFit/>
          </a:bodyPr>
          <a:lstStyle/>
          <a:p>
            <a:r>
              <a:rPr kumimoji="0" lang="zh-CN" altLang="en-US" b="1">
                <a:solidFill>
                  <a:schemeClr val="bg1"/>
                </a:solidFill>
              </a:rPr>
              <a:t>最佳阈值</a:t>
            </a:r>
          </a:p>
        </p:txBody>
      </p:sp>
      <p:sp>
        <p:nvSpPr>
          <p:cNvPr id="3082" name="Rectangle 8"/>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4" name="Object 7"/>
          <p:cNvGraphicFramePr>
            <a:graphicFrameLocks noChangeAspect="1"/>
          </p:cNvGraphicFramePr>
          <p:nvPr/>
        </p:nvGraphicFramePr>
        <p:xfrm>
          <a:off x="1749425" y="3557588"/>
          <a:ext cx="2695575" cy="600075"/>
        </p:xfrm>
        <a:graphic>
          <a:graphicData uri="http://schemas.openxmlformats.org/presentationml/2006/ole">
            <mc:AlternateContent xmlns:mc="http://schemas.openxmlformats.org/markup-compatibility/2006">
              <mc:Choice xmlns:v="urn:schemas-microsoft-com:vml" Requires="v">
                <p:oleObj spid="_x0000_s3098" name="Equation" r:id="rId3" imgW="1079280" imgH="241200" progId="Equation.DSMT4">
                  <p:embed/>
                </p:oleObj>
              </mc:Choice>
              <mc:Fallback>
                <p:oleObj name="Equation" r:id="rId3" imgW="1079280" imgH="241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425" y="3557588"/>
                        <a:ext cx="2695575"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3" name="Rectangle 10"/>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5" name="Object 9"/>
          <p:cNvGraphicFramePr>
            <a:graphicFrameLocks noChangeAspect="1"/>
          </p:cNvGraphicFramePr>
          <p:nvPr/>
        </p:nvGraphicFramePr>
        <p:xfrm>
          <a:off x="1806575" y="4292600"/>
          <a:ext cx="2422525" cy="661988"/>
        </p:xfrm>
        <a:graphic>
          <a:graphicData uri="http://schemas.openxmlformats.org/presentationml/2006/ole">
            <mc:AlternateContent xmlns:mc="http://schemas.openxmlformats.org/markup-compatibility/2006">
              <mc:Choice xmlns:v="urn:schemas-microsoft-com:vml" Requires="v">
                <p:oleObj spid="_x0000_s3099" name="Equation" r:id="rId5" imgW="1637589" imgH="444307" progId="Equation.DSMT4">
                  <p:embed/>
                </p:oleObj>
              </mc:Choice>
              <mc:Fallback>
                <p:oleObj name="Equation" r:id="rId5" imgW="1637589" imgH="444307"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6575" y="4292600"/>
                        <a:ext cx="2422525"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4" name="Rectangle 12"/>
          <p:cNvSpPr>
            <a:spLocks noChangeArrowheads="1"/>
          </p:cNvSpPr>
          <p:nvPr/>
        </p:nvSpPr>
        <p:spPr bwMode="auto">
          <a:xfrm>
            <a:off x="0" y="32813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6" name="Object 11"/>
          <p:cNvGraphicFramePr>
            <a:graphicFrameLocks noChangeAspect="1"/>
          </p:cNvGraphicFramePr>
          <p:nvPr/>
        </p:nvGraphicFramePr>
        <p:xfrm>
          <a:off x="2124075" y="5437188"/>
          <a:ext cx="2817813" cy="655637"/>
        </p:xfrm>
        <a:graphic>
          <a:graphicData uri="http://schemas.openxmlformats.org/presentationml/2006/ole">
            <mc:AlternateContent xmlns:mc="http://schemas.openxmlformats.org/markup-compatibility/2006">
              <mc:Choice xmlns:v="urn:schemas-microsoft-com:vml" Requires="v">
                <p:oleObj spid="_x0000_s3100" name="Equation" r:id="rId7" imgW="1269720" imgH="291960" progId="Equation.DSMT4">
                  <p:embed/>
                </p:oleObj>
              </mc:Choice>
              <mc:Fallback>
                <p:oleObj name="Equation" r:id="rId7" imgW="1269720" imgH="29196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5437188"/>
                        <a:ext cx="2817813" cy="655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5" name="Rectangle 14"/>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7" name="Object 13"/>
          <p:cNvGraphicFramePr>
            <a:graphicFrameLocks noChangeAspect="1"/>
          </p:cNvGraphicFramePr>
          <p:nvPr/>
        </p:nvGraphicFramePr>
        <p:xfrm>
          <a:off x="1763713" y="1196975"/>
          <a:ext cx="3033712" cy="596900"/>
        </p:xfrm>
        <a:graphic>
          <a:graphicData uri="http://schemas.openxmlformats.org/presentationml/2006/ole">
            <mc:AlternateContent xmlns:mc="http://schemas.openxmlformats.org/markup-compatibility/2006">
              <mc:Choice xmlns:v="urn:schemas-microsoft-com:vml" Requires="v">
                <p:oleObj spid="_x0000_s3101" name="Equation" r:id="rId9" imgW="1206500" imgH="241300" progId="Equation.DSMT4">
                  <p:embed/>
                </p:oleObj>
              </mc:Choice>
              <mc:Fallback>
                <p:oleObj name="Equation" r:id="rId9" imgW="1206500" imgH="2413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1196975"/>
                        <a:ext cx="3033712"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6" name="Rectangle 16"/>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8" name="Object 15"/>
          <p:cNvGraphicFramePr>
            <a:graphicFrameLocks noChangeAspect="1"/>
          </p:cNvGraphicFramePr>
          <p:nvPr/>
        </p:nvGraphicFramePr>
        <p:xfrm>
          <a:off x="1763713" y="1989138"/>
          <a:ext cx="5448300" cy="596900"/>
        </p:xfrm>
        <a:graphic>
          <a:graphicData uri="http://schemas.openxmlformats.org/presentationml/2006/ole">
            <mc:AlternateContent xmlns:mc="http://schemas.openxmlformats.org/markup-compatibility/2006">
              <mc:Choice xmlns:v="urn:schemas-microsoft-com:vml" Requires="v">
                <p:oleObj spid="_x0000_s3102" name="Equation" r:id="rId11" imgW="2171700" imgH="241300" progId="Equation.DSMT4">
                  <p:embed/>
                </p:oleObj>
              </mc:Choice>
              <mc:Fallback>
                <p:oleObj name="Equation" r:id="rId11" imgW="2171700" imgH="24130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3713" y="1989138"/>
                        <a:ext cx="54483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7" name="Rectangle 18"/>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9" name="Object 17"/>
          <p:cNvGraphicFramePr>
            <a:graphicFrameLocks noChangeAspect="1"/>
          </p:cNvGraphicFramePr>
          <p:nvPr/>
        </p:nvGraphicFramePr>
        <p:xfrm>
          <a:off x="1763713" y="2708275"/>
          <a:ext cx="2476500" cy="849313"/>
        </p:xfrm>
        <a:graphic>
          <a:graphicData uri="http://schemas.openxmlformats.org/presentationml/2006/ole">
            <mc:AlternateContent xmlns:mc="http://schemas.openxmlformats.org/markup-compatibility/2006">
              <mc:Choice xmlns:v="urn:schemas-microsoft-com:vml" Requires="v">
                <p:oleObj spid="_x0000_s3103" name="Equation" r:id="rId13" imgW="1244600" imgH="431800" progId="Equation.DSMT4">
                  <p:embed/>
                </p:oleObj>
              </mc:Choice>
              <mc:Fallback>
                <p:oleObj name="Equation" r:id="rId13" imgW="1244600" imgH="431800" progId="Equation.DSMT4">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713" y="2708275"/>
                        <a:ext cx="2476500"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9218" name="Rectangle 20"/>
          <p:cNvSpPr>
            <a:spLocks noChangeArrowheads="1"/>
          </p:cNvSpPr>
          <p:nvPr/>
        </p:nvSpPr>
        <p:spPr bwMode="auto">
          <a:xfrm>
            <a:off x="179388" y="1844675"/>
            <a:ext cx="8609012" cy="1552575"/>
          </a:xfrm>
          <a:prstGeom prst="rect">
            <a:avLst/>
          </a:prstGeom>
          <a:noFill/>
          <a:ln w="9525">
            <a:noFill/>
            <a:miter lim="800000"/>
            <a:headEnd/>
            <a:tailEnd/>
          </a:ln>
        </p:spPr>
        <p:txBody>
          <a:bodyPr wrap="none">
            <a:spAutoFit/>
          </a:bodyPr>
          <a:lstStyle/>
          <a:p>
            <a:r>
              <a:rPr lang="zh-CN" altLang="en-US">
                <a:solidFill>
                  <a:schemeClr val="bg1"/>
                </a:solidFill>
              </a:rPr>
              <a:t>进一步阅读：</a:t>
            </a:r>
          </a:p>
          <a:p>
            <a:r>
              <a:rPr lang="en-US" altLang="zh-CN">
                <a:solidFill>
                  <a:schemeClr val="bg1"/>
                </a:solidFill>
                <a:hlinkClick r:id="rId2"/>
              </a:rPr>
              <a:t>http://en.wikipedia.org/wiki/Otsu's_method</a:t>
            </a:r>
            <a:endParaRPr lang="en-US" altLang="zh-CN">
              <a:solidFill>
                <a:schemeClr val="bg1"/>
              </a:solidFill>
            </a:endParaRPr>
          </a:p>
          <a:p>
            <a:r>
              <a:rPr lang="en-US" altLang="zh-CN">
                <a:solidFill>
                  <a:schemeClr val="bg1"/>
                </a:solidFill>
              </a:rPr>
              <a:t>Nobuyuki Otsu (1979). "A threshold selection method from </a:t>
            </a:r>
          </a:p>
          <a:p>
            <a:r>
              <a:rPr lang="en-US" altLang="zh-CN">
                <a:solidFill>
                  <a:schemeClr val="bg1"/>
                </a:solidFill>
              </a:rPr>
              <a:t>gray-level histograms". </a:t>
            </a:r>
            <a:r>
              <a:rPr lang="en-US" altLang="zh-CN" i="1">
                <a:solidFill>
                  <a:schemeClr val="bg1"/>
                </a:solidFill>
              </a:rPr>
              <a:t>IEEE Trans. Sys., Man., Cyber.</a:t>
            </a:r>
            <a:r>
              <a:rPr lang="en-US" altLang="zh-CN">
                <a:solidFill>
                  <a:schemeClr val="bg1"/>
                </a:solidFill>
              </a:rPr>
              <a:t> </a:t>
            </a:r>
            <a:r>
              <a:rPr lang="en-US" altLang="zh-CN" b="1">
                <a:solidFill>
                  <a:schemeClr val="bg1"/>
                </a:solidFill>
              </a:rPr>
              <a:t>9</a:t>
            </a:r>
            <a:r>
              <a:rPr lang="en-US" altLang="zh-CN">
                <a:solidFill>
                  <a:schemeClr val="bg1"/>
                </a:solidFill>
              </a:rPr>
              <a:t> (1): 62–66.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p:cNvPicPr>
            <a:picLocks noChangeAspect="1" noChangeArrowheads="1"/>
          </p:cNvPicPr>
          <p:nvPr/>
        </p:nvPicPr>
        <p:blipFill>
          <a:blip r:embed="rId2"/>
          <a:srcRect/>
          <a:stretch>
            <a:fillRect/>
          </a:stretch>
        </p:blipFill>
        <p:spPr bwMode="auto">
          <a:xfrm>
            <a:off x="827088" y="3525838"/>
            <a:ext cx="2543175" cy="2640012"/>
          </a:xfrm>
          <a:prstGeom prst="rect">
            <a:avLst/>
          </a:prstGeom>
          <a:noFill/>
          <a:ln w="9525">
            <a:noFill/>
            <a:miter lim="800000"/>
            <a:headEnd/>
            <a:tailEnd/>
          </a:ln>
        </p:spPr>
      </p:pic>
      <p:pic>
        <p:nvPicPr>
          <p:cNvPr id="10243" name="Picture 5"/>
          <p:cNvPicPr>
            <a:picLocks noChangeAspect="1" noChangeArrowheads="1"/>
          </p:cNvPicPr>
          <p:nvPr/>
        </p:nvPicPr>
        <p:blipFill>
          <a:blip r:embed="rId3"/>
          <a:srcRect/>
          <a:stretch>
            <a:fillRect/>
          </a:stretch>
        </p:blipFill>
        <p:spPr bwMode="auto">
          <a:xfrm>
            <a:off x="3443288" y="3525838"/>
            <a:ext cx="2544762" cy="2640012"/>
          </a:xfrm>
          <a:prstGeom prst="rect">
            <a:avLst/>
          </a:prstGeom>
          <a:noFill/>
          <a:ln w="9525">
            <a:noFill/>
            <a:miter lim="800000"/>
            <a:headEnd/>
            <a:tailEnd/>
          </a:ln>
        </p:spPr>
      </p:pic>
      <p:pic>
        <p:nvPicPr>
          <p:cNvPr id="10244" name="Picture 6"/>
          <p:cNvPicPr>
            <a:picLocks noChangeAspect="1" noChangeArrowheads="1"/>
          </p:cNvPicPr>
          <p:nvPr/>
        </p:nvPicPr>
        <p:blipFill>
          <a:blip r:embed="rId4"/>
          <a:srcRect/>
          <a:stretch>
            <a:fillRect/>
          </a:stretch>
        </p:blipFill>
        <p:spPr bwMode="auto">
          <a:xfrm>
            <a:off x="6084888" y="3525838"/>
            <a:ext cx="2543175" cy="2640012"/>
          </a:xfrm>
          <a:prstGeom prst="rect">
            <a:avLst/>
          </a:prstGeom>
          <a:noFill/>
          <a:ln w="9525">
            <a:noFill/>
            <a:miter lim="800000"/>
            <a:headEnd/>
            <a:tailEnd/>
          </a:ln>
        </p:spPr>
      </p:pic>
      <p:pic>
        <p:nvPicPr>
          <p:cNvPr id="10245" name="Picture 7"/>
          <p:cNvPicPr>
            <a:picLocks noChangeAspect="1" noChangeArrowheads="1"/>
          </p:cNvPicPr>
          <p:nvPr/>
        </p:nvPicPr>
        <p:blipFill>
          <a:blip r:embed="rId2"/>
          <a:srcRect/>
          <a:stretch>
            <a:fillRect/>
          </a:stretch>
        </p:blipFill>
        <p:spPr bwMode="auto">
          <a:xfrm>
            <a:off x="827088" y="3525838"/>
            <a:ext cx="2543175" cy="2640012"/>
          </a:xfrm>
          <a:prstGeom prst="rect">
            <a:avLst/>
          </a:prstGeom>
          <a:noFill/>
          <a:ln w="9525">
            <a:noFill/>
            <a:miter lim="800000"/>
            <a:headEnd/>
            <a:tailEnd/>
          </a:ln>
        </p:spPr>
      </p:pic>
      <p:pic>
        <p:nvPicPr>
          <p:cNvPr id="10246" name="Picture 8"/>
          <p:cNvPicPr>
            <a:picLocks noChangeAspect="1" noChangeArrowheads="1"/>
          </p:cNvPicPr>
          <p:nvPr/>
        </p:nvPicPr>
        <p:blipFill>
          <a:blip r:embed="rId3"/>
          <a:srcRect/>
          <a:stretch>
            <a:fillRect/>
          </a:stretch>
        </p:blipFill>
        <p:spPr bwMode="auto">
          <a:xfrm>
            <a:off x="3443288" y="3525838"/>
            <a:ext cx="2544762" cy="2640012"/>
          </a:xfrm>
          <a:prstGeom prst="rect">
            <a:avLst/>
          </a:prstGeom>
          <a:noFill/>
          <a:ln w="9525">
            <a:noFill/>
            <a:miter lim="800000"/>
            <a:headEnd/>
            <a:tailEnd/>
          </a:ln>
        </p:spPr>
      </p:pic>
      <p:pic>
        <p:nvPicPr>
          <p:cNvPr id="10247" name="Picture 9"/>
          <p:cNvPicPr>
            <a:picLocks noChangeAspect="1" noChangeArrowheads="1"/>
          </p:cNvPicPr>
          <p:nvPr/>
        </p:nvPicPr>
        <p:blipFill>
          <a:blip r:embed="rId5"/>
          <a:srcRect/>
          <a:stretch>
            <a:fillRect/>
          </a:stretch>
        </p:blipFill>
        <p:spPr bwMode="auto">
          <a:xfrm>
            <a:off x="2651125" y="71438"/>
            <a:ext cx="4176713" cy="3333750"/>
          </a:xfrm>
          <a:prstGeom prst="rect">
            <a:avLst/>
          </a:prstGeom>
          <a:noFill/>
          <a:ln w="6350">
            <a:solidFill>
              <a:srgbClr val="000000"/>
            </a:solidFill>
            <a:miter lim="800000"/>
            <a:headEnd/>
            <a:tailEnd/>
          </a:ln>
        </p:spPr>
      </p:pic>
      <p:sp>
        <p:nvSpPr>
          <p:cNvPr id="10248" name="Rectangle 10"/>
          <p:cNvSpPr>
            <a:spLocks noChangeArrowheads="1"/>
          </p:cNvSpPr>
          <p:nvPr/>
        </p:nvSpPr>
        <p:spPr bwMode="auto">
          <a:xfrm>
            <a:off x="179388" y="765175"/>
            <a:ext cx="2290762" cy="457200"/>
          </a:xfrm>
          <a:prstGeom prst="rect">
            <a:avLst/>
          </a:prstGeom>
          <a:noFill/>
          <a:ln w="9525">
            <a:noFill/>
            <a:miter lim="800000"/>
            <a:headEnd/>
            <a:tailEnd/>
          </a:ln>
        </p:spPr>
        <p:txBody>
          <a:bodyPr wrap="none">
            <a:spAutoFit/>
          </a:bodyPr>
          <a:lstStyle/>
          <a:p>
            <a:r>
              <a:rPr lang="zh-CN" altLang="en-US" b="1"/>
              <a:t>直线</a:t>
            </a:r>
            <a:r>
              <a:rPr lang="en-US" altLang="zh-CN" b="1"/>
              <a:t>Hough</a:t>
            </a:r>
            <a:r>
              <a:rPr lang="zh-CN" altLang="en-US" b="1"/>
              <a:t>变换</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503548" y="841017"/>
            <a:ext cx="8539856" cy="2431435"/>
          </a:xfrm>
          <a:prstGeom prst="rect">
            <a:avLst/>
          </a:prstGeom>
          <a:noFill/>
          <a:ln w="9525">
            <a:noFill/>
            <a:miter lim="800000"/>
            <a:headEnd/>
            <a:tailEnd/>
          </a:ln>
        </p:spPr>
        <p:txBody>
          <a:bodyPr wrap="square">
            <a:spAutoFit/>
          </a:bodyPr>
          <a:lstStyle/>
          <a:p>
            <a:pPr>
              <a:lnSpc>
                <a:spcPct val="160000"/>
              </a:lnSpc>
              <a:spcBef>
                <a:spcPct val="50000"/>
              </a:spcBef>
              <a:buClr>
                <a:schemeClr val="tx1"/>
              </a:buClr>
              <a:buSzPct val="80000"/>
              <a:buFont typeface="Wingdings" pitchFamily="2" charset="2"/>
              <a:buNone/>
            </a:pPr>
            <a:r>
              <a:rPr lang="zh-CN" altLang="en-US" sz="3200" b="1" dirty="0"/>
              <a:t>基于</a:t>
            </a:r>
            <a:r>
              <a:rPr lang="en-US" altLang="zh-CN" sz="3200" b="1" dirty="0"/>
              <a:t>Hough</a:t>
            </a:r>
            <a:r>
              <a:rPr lang="zh-CN" altLang="en-US" sz="3200" b="1" dirty="0"/>
              <a:t>变换的分割方法</a:t>
            </a:r>
            <a:r>
              <a:rPr lang="zh-CN" altLang="en-US" sz="2000" b="1" dirty="0"/>
              <a:t> </a:t>
            </a:r>
            <a:endParaRPr lang="en-US" altLang="zh-CN" sz="2000" b="1" dirty="0"/>
          </a:p>
          <a:p>
            <a:pPr>
              <a:lnSpc>
                <a:spcPct val="160000"/>
              </a:lnSpc>
              <a:spcBef>
                <a:spcPct val="50000"/>
              </a:spcBef>
              <a:buClr>
                <a:schemeClr val="tx1"/>
              </a:buClr>
              <a:buSzPct val="80000"/>
              <a:buFont typeface="Wingdings" pitchFamily="2" charset="2"/>
              <a:buNone/>
            </a:pPr>
            <a:r>
              <a:rPr lang="zh-CN" altLang="en-US" dirty="0"/>
              <a:t>已知图像带分割目标区域是直线、曲线、圆等形状构成。</a:t>
            </a:r>
            <a:endParaRPr lang="en-US" altLang="zh-CN" dirty="0"/>
          </a:p>
          <a:p>
            <a:pPr>
              <a:lnSpc>
                <a:spcPct val="160000"/>
              </a:lnSpc>
              <a:spcBef>
                <a:spcPct val="50000"/>
              </a:spcBef>
              <a:buClr>
                <a:schemeClr val="tx1"/>
              </a:buClr>
              <a:buSzPct val="80000"/>
              <a:buFont typeface="Wingdings" pitchFamily="2" charset="2"/>
              <a:buNone/>
            </a:pPr>
            <a:r>
              <a:rPr lang="zh-CN" altLang="en-US" dirty="0"/>
              <a:t>此时，对目标分割问题转化为曲线的检测问题。</a:t>
            </a:r>
          </a:p>
        </p:txBody>
      </p:sp>
      <p:sp>
        <p:nvSpPr>
          <p:cNvPr id="11267" name="TextBox 2"/>
          <p:cNvSpPr txBox="1">
            <a:spLocks noChangeArrowheads="1"/>
          </p:cNvSpPr>
          <p:nvPr/>
        </p:nvSpPr>
        <p:spPr bwMode="auto">
          <a:xfrm>
            <a:off x="531945" y="3883520"/>
            <a:ext cx="7786688" cy="830997"/>
          </a:xfrm>
          <a:prstGeom prst="rect">
            <a:avLst/>
          </a:prstGeom>
          <a:noFill/>
          <a:ln w="9525">
            <a:noFill/>
            <a:miter lim="800000"/>
            <a:headEnd/>
            <a:tailEnd/>
          </a:ln>
        </p:spPr>
        <p:txBody>
          <a:bodyPr>
            <a:spAutoFit/>
          </a:bodyPr>
          <a:lstStyle/>
          <a:p>
            <a:r>
              <a:rPr lang="en-US" altLang="zh-CN" dirty="0"/>
              <a:t>Hough</a:t>
            </a:r>
            <a:r>
              <a:rPr lang="zh-CN" altLang="en-US" dirty="0"/>
              <a:t>变换：将图像由图像空间变换为参数空间，下式是最常用的极坐标参数空间形式：</a:t>
            </a:r>
          </a:p>
        </p:txBody>
      </p:sp>
      <mc:AlternateContent xmlns:mc="http://schemas.openxmlformats.org/markup-compatibility/2006" xmlns:a14="http://schemas.microsoft.com/office/drawing/2010/main">
        <mc:Choice Requires="a14">
          <p:sp>
            <p:nvSpPr>
              <p:cNvPr id="2" name="文本框 1"/>
              <p:cNvSpPr txBox="1"/>
              <p:nvPr/>
            </p:nvSpPr>
            <p:spPr>
              <a:xfrm>
                <a:off x="2627784" y="5013176"/>
                <a:ext cx="4104456" cy="12854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dirty="0" smtClean="0">
                              <a:latin typeface="Cambria Math" panose="02040503050406030204" pitchFamily="18" charset="0"/>
                            </a:rPr>
                          </m:ctrlPr>
                        </m:dPr>
                        <m:e>
                          <m:eqArr>
                            <m:eqArrPr>
                              <m:ctrlPr>
                                <a:rPr lang="en-US" altLang="zh-CN" b="0" i="1" dirty="0" smtClean="0">
                                  <a:latin typeface="Cambria Math" panose="02040503050406030204" pitchFamily="18" charset="0"/>
                                </a:rPr>
                              </m:ctrlPr>
                            </m:eqArrPr>
                            <m:e>
                              <m:r>
                                <a:rPr lang="en-US" altLang="zh-CN" i="1" dirty="0">
                                  <a:latin typeface="Cambria Math" panose="02040503050406030204" pitchFamily="18" charset="0"/>
                                </a:rPr>
                                <m:t>𝑥</m:t>
                              </m:r>
                              <m:func>
                                <m:funcPr>
                                  <m:ctrlPr>
                                    <a:rPr lang="en-US" altLang="zh-CN" i="1" dirty="0">
                                      <a:latin typeface="Cambria Math" panose="02040503050406030204" pitchFamily="18" charset="0"/>
                                    </a:rPr>
                                  </m:ctrlPr>
                                </m:funcPr>
                                <m:fName>
                                  <m:r>
                                    <a:rPr lang="en-US" altLang="zh-CN" i="1" dirty="0">
                                      <a:latin typeface="Cambria Math" panose="02040503050406030204" pitchFamily="18" charset="0"/>
                                    </a:rPr>
                                    <m:t>=</m:t>
                                  </m:r>
                                  <m:r>
                                    <m:rPr>
                                      <m:sty m:val="p"/>
                                    </m:rPr>
                                    <a:rPr lang="en-US" altLang="zh-CN" i="1" dirty="0">
                                      <a:latin typeface="Cambria Math" panose="02040503050406030204" pitchFamily="18" charset="0"/>
                                    </a:rPr>
                                    <m:t>r</m:t>
                                  </m:r>
                                  <m:r>
                                    <a:rPr lang="en-US" altLang="zh-CN" i="1"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rPr>
                                    <m:t>cos</m:t>
                                  </m:r>
                                </m:fName>
                                <m:e>
                                  <m:r>
                                    <a:rPr lang="zh-CN" altLang="en-US" i="1" dirty="0">
                                      <a:latin typeface="Cambria Math" panose="02040503050406030204" pitchFamily="18" charset="0"/>
                                    </a:rPr>
                                    <m:t>𝜃</m:t>
                                  </m:r>
                                </m:e>
                              </m:func>
                            </m:e>
                            <m:e>
                              <m:r>
                                <a:rPr lang="en-US" altLang="zh-CN" i="1" dirty="0">
                                  <a:latin typeface="Cambria Math" panose="02040503050406030204" pitchFamily="18" charset="0"/>
                                </a:rPr>
                                <m:t>𝑦</m:t>
                              </m:r>
                              <m:r>
                                <a:rPr lang="en-US" altLang="zh-CN" i="1" dirty="0">
                                  <a:latin typeface="Cambria Math" panose="02040503050406030204" pitchFamily="18" charset="0"/>
                                </a:rPr>
                                <m:t>=</m:t>
                              </m:r>
                              <m:r>
                                <m:rPr>
                                  <m:sty m:val="p"/>
                                </m:rPr>
                                <a:rPr lang="en-US" altLang="zh-CN" i="1" dirty="0">
                                  <a:latin typeface="Cambria Math" panose="02040503050406030204" pitchFamily="18" charset="0"/>
                                </a:rPr>
                                <m:t>r</m:t>
                              </m:r>
                              <m:r>
                                <a:rPr lang="en-US" altLang="zh-CN" i="1" dirty="0">
                                  <a:latin typeface="Cambria Math" panose="02040503050406030204" pitchFamily="18" charset="0"/>
                                  <a:ea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sin</m:t>
                                  </m:r>
                                </m:fName>
                                <m:e>
                                  <m:r>
                                    <a:rPr lang="zh-CN" altLang="en-US" i="1" dirty="0">
                                      <a:latin typeface="Cambria Math" panose="02040503050406030204" pitchFamily="18" charset="0"/>
                                    </a:rPr>
                                    <m:t>𝜃</m:t>
                                  </m:r>
                                </m:e>
                              </m:func>
                            </m:e>
                          </m:eqArr>
                        </m:e>
                      </m:d>
                    </m:oMath>
                  </m:oMathPara>
                </a14:m>
                <a:endParaRPr lang="en-US" altLang="zh-CN" b="0" i="1" dirty="0">
                  <a:latin typeface="Cambria Math" panose="02040503050406030204" pitchFamily="18" charset="0"/>
                </a:endParaRPr>
              </a:p>
              <a:p>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2627784" y="5013176"/>
                <a:ext cx="4104456" cy="1285480"/>
              </a:xfrm>
              <a:prstGeom prst="rect">
                <a:avLst/>
              </a:prstGeom>
              <a:blipFill>
                <a:blip r:embed="rId2"/>
                <a:stretch>
                  <a:fillRect/>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26621" y="1556792"/>
            <a:ext cx="7329488" cy="603948"/>
          </a:xfrm>
          <a:prstGeom prst="rect">
            <a:avLst/>
          </a:prstGeom>
          <a:noFill/>
          <a:ln w="9525">
            <a:noFill/>
            <a:miter lim="800000"/>
            <a:headEnd/>
            <a:tailEnd/>
          </a:ln>
        </p:spPr>
        <p:txBody>
          <a:bodyPr>
            <a:spAutoFit/>
          </a:bodyPr>
          <a:lstStyle/>
          <a:p>
            <a:pPr lvl="1">
              <a:lnSpc>
                <a:spcPct val="160000"/>
              </a:lnSpc>
              <a:spcBef>
                <a:spcPct val="50000"/>
              </a:spcBef>
              <a:buClr>
                <a:schemeClr val="tx1"/>
              </a:buClr>
              <a:buFontTx/>
              <a:buChar char="–"/>
            </a:pPr>
            <a:r>
              <a:rPr lang="zh-CN" altLang="en-US" b="1" dirty="0"/>
              <a:t>任一直线对应于该空间的一个点。</a:t>
            </a:r>
          </a:p>
        </p:txBody>
      </p:sp>
      <p:sp>
        <p:nvSpPr>
          <p:cNvPr id="2" name="矩形 1"/>
          <p:cNvSpPr/>
          <p:nvPr/>
        </p:nvSpPr>
        <p:spPr>
          <a:xfrm>
            <a:off x="971600" y="548680"/>
            <a:ext cx="3119765" cy="774443"/>
          </a:xfrm>
          <a:prstGeom prst="rect">
            <a:avLst/>
          </a:prstGeom>
        </p:spPr>
        <p:txBody>
          <a:bodyPr wrap="none">
            <a:spAutoFit/>
          </a:bodyPr>
          <a:lstStyle/>
          <a:p>
            <a:pPr>
              <a:lnSpc>
                <a:spcPct val="160000"/>
              </a:lnSpc>
              <a:spcBef>
                <a:spcPct val="50000"/>
              </a:spcBef>
              <a:buClr>
                <a:schemeClr val="tx1"/>
              </a:buClr>
              <a:buSzPct val="80000"/>
              <a:buFont typeface="Wingdings" pitchFamily="2" charset="2"/>
              <a:buNone/>
            </a:pPr>
            <a:r>
              <a:rPr lang="zh-CN" altLang="en-US" sz="3200" b="1" dirty="0"/>
              <a:t>直线</a:t>
            </a:r>
            <a:r>
              <a:rPr lang="en-US" altLang="zh-CN" sz="3200" b="1" dirty="0"/>
              <a:t>Hough</a:t>
            </a:r>
            <a:r>
              <a:rPr lang="zh-CN" altLang="en-US" sz="3200" b="1" dirty="0"/>
              <a:t>变换 </a:t>
            </a:r>
          </a:p>
        </p:txBody>
      </p:sp>
      <mc:AlternateContent xmlns:mc="http://schemas.openxmlformats.org/markup-compatibility/2006" xmlns:a14="http://schemas.microsoft.com/office/drawing/2010/main">
        <mc:Choice Requires="a14">
          <p:sp>
            <p:nvSpPr>
              <p:cNvPr id="3" name="文本框 2"/>
              <p:cNvSpPr txBox="1"/>
              <p:nvPr/>
            </p:nvSpPr>
            <p:spPr>
              <a:xfrm>
                <a:off x="1015041" y="3284984"/>
                <a:ext cx="15164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y</m:t>
                      </m:r>
                      <m:r>
                        <a:rPr lang="en-US" altLang="zh-CN" b="0" i="1" smtClean="0">
                          <a:latin typeface="Cambria Math" panose="02040503050406030204" pitchFamily="18" charset="0"/>
                        </a:rPr>
                        <m:t>=</m:t>
                      </m:r>
                      <m:r>
                        <a:rPr lang="en-US" altLang="zh-CN" b="0" i="1" smtClean="0">
                          <a:latin typeface="Cambria Math" panose="02040503050406030204" pitchFamily="18" charset="0"/>
                        </a:rPr>
                        <m:t>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015041" y="3284984"/>
                <a:ext cx="1516441" cy="369332"/>
              </a:xfrm>
              <a:prstGeom prst="rect">
                <a:avLst/>
              </a:prstGeom>
              <a:blipFill>
                <a:blip r:embed="rId2"/>
                <a:stretch>
                  <a:fillRect l="-4435" r="-4032" b="-28333"/>
                </a:stretch>
              </a:blipFill>
            </p:spPr>
            <p:txBody>
              <a:bodyPr/>
              <a:lstStyle/>
              <a:p>
                <a:r>
                  <a:rPr lang="zh-CN" altLang="en-US">
                    <a:noFill/>
                  </a:rPr>
                  <a:t> </a:t>
                </a:r>
              </a:p>
            </p:txBody>
          </p:sp>
        </mc:Fallback>
      </mc:AlternateContent>
      <p:sp>
        <p:nvSpPr>
          <p:cNvPr id="4" name="箭头: 右 3"/>
          <p:cNvSpPr/>
          <p:nvPr/>
        </p:nvSpPr>
        <p:spPr bwMode="auto">
          <a:xfrm>
            <a:off x="3923928" y="3109610"/>
            <a:ext cx="1152128" cy="720080"/>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6" name="文本框 5"/>
              <p:cNvSpPr txBox="1"/>
              <p:nvPr/>
            </p:nvSpPr>
            <p:spPr>
              <a:xfrm>
                <a:off x="2447764" y="4311194"/>
                <a:ext cx="4104456" cy="12854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dirty="0" smtClean="0">
                              <a:latin typeface="Cambria Math" panose="02040503050406030204" pitchFamily="18" charset="0"/>
                            </a:rPr>
                          </m:ctrlPr>
                        </m:dPr>
                        <m:e>
                          <m:eqArr>
                            <m:eqArrPr>
                              <m:ctrlPr>
                                <a:rPr lang="en-US" altLang="zh-CN" b="0" i="1" dirty="0" smtClean="0">
                                  <a:latin typeface="Cambria Math" panose="02040503050406030204" pitchFamily="18" charset="0"/>
                                </a:rPr>
                              </m:ctrlPr>
                            </m:eqArrPr>
                            <m:e>
                              <m:r>
                                <a:rPr lang="en-US" altLang="zh-CN" i="1" dirty="0">
                                  <a:latin typeface="Cambria Math" panose="02040503050406030204" pitchFamily="18" charset="0"/>
                                </a:rPr>
                                <m:t>𝑥</m:t>
                              </m:r>
                              <m:func>
                                <m:funcPr>
                                  <m:ctrlPr>
                                    <a:rPr lang="en-US" altLang="zh-CN" i="1" dirty="0">
                                      <a:latin typeface="Cambria Math" panose="02040503050406030204" pitchFamily="18" charset="0"/>
                                    </a:rPr>
                                  </m:ctrlPr>
                                </m:funcPr>
                                <m:fName>
                                  <m:r>
                                    <a:rPr lang="en-US" altLang="zh-CN" i="1" dirty="0">
                                      <a:latin typeface="Cambria Math" panose="02040503050406030204" pitchFamily="18" charset="0"/>
                                    </a:rPr>
                                    <m:t>=</m:t>
                                  </m:r>
                                  <m:r>
                                    <m:rPr>
                                      <m:sty m:val="p"/>
                                    </m:rPr>
                                    <a:rPr lang="en-US" altLang="zh-CN" i="1" dirty="0">
                                      <a:latin typeface="Cambria Math" panose="02040503050406030204" pitchFamily="18" charset="0"/>
                                    </a:rPr>
                                    <m:t>r</m:t>
                                  </m:r>
                                  <m:r>
                                    <a:rPr lang="en-US" altLang="zh-CN" i="1"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rPr>
                                    <m:t>cos</m:t>
                                  </m:r>
                                </m:fName>
                                <m:e>
                                  <m:r>
                                    <a:rPr lang="zh-CN" altLang="en-US" i="1" dirty="0">
                                      <a:latin typeface="Cambria Math" panose="02040503050406030204" pitchFamily="18" charset="0"/>
                                    </a:rPr>
                                    <m:t>𝜃</m:t>
                                  </m:r>
                                </m:e>
                              </m:func>
                            </m:e>
                            <m:e>
                              <m:r>
                                <a:rPr lang="en-US" altLang="zh-CN" i="1" dirty="0">
                                  <a:latin typeface="Cambria Math" panose="02040503050406030204" pitchFamily="18" charset="0"/>
                                </a:rPr>
                                <m:t>𝑦</m:t>
                              </m:r>
                              <m:r>
                                <a:rPr lang="en-US" altLang="zh-CN" i="1" dirty="0">
                                  <a:latin typeface="Cambria Math" panose="02040503050406030204" pitchFamily="18" charset="0"/>
                                </a:rPr>
                                <m:t>=</m:t>
                              </m:r>
                              <m:r>
                                <m:rPr>
                                  <m:sty m:val="p"/>
                                </m:rPr>
                                <a:rPr lang="en-US" altLang="zh-CN" i="1" dirty="0">
                                  <a:latin typeface="Cambria Math" panose="02040503050406030204" pitchFamily="18" charset="0"/>
                                </a:rPr>
                                <m:t>r</m:t>
                              </m:r>
                              <m:r>
                                <a:rPr lang="en-US" altLang="zh-CN" i="1" dirty="0">
                                  <a:latin typeface="Cambria Math" panose="02040503050406030204" pitchFamily="18" charset="0"/>
                                  <a:ea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sin</m:t>
                                  </m:r>
                                </m:fName>
                                <m:e>
                                  <m:r>
                                    <a:rPr lang="zh-CN" altLang="en-US" i="1" dirty="0">
                                      <a:latin typeface="Cambria Math" panose="02040503050406030204" pitchFamily="18" charset="0"/>
                                    </a:rPr>
                                    <m:t>𝜃</m:t>
                                  </m:r>
                                </m:e>
                              </m:func>
                            </m:e>
                          </m:eqArr>
                        </m:e>
                      </m:d>
                    </m:oMath>
                  </m:oMathPara>
                </a14:m>
                <a:endParaRPr lang="en-US" altLang="zh-CN" b="0" i="1" dirty="0">
                  <a:latin typeface="Cambria Math" panose="02040503050406030204" pitchFamily="18" charset="0"/>
                </a:endParaRPr>
              </a:p>
              <a:p>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447764" y="4311194"/>
                <a:ext cx="4104456" cy="128548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796136" y="3284984"/>
                <a:ext cx="17053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固定</m:t>
                      </m:r>
                      <m:r>
                        <a:rPr lang="zh-CN" altLang="en-US" i="1" smtClean="0">
                          <a:latin typeface="Cambria Math" panose="02040503050406030204" pitchFamily="18" charset="0"/>
                        </a:rPr>
                        <m:t>的</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zh-CN" altLang="en-US" i="1" dirty="0">
                          <a:latin typeface="Cambria Math" panose="02040503050406030204" pitchFamily="18" charset="0"/>
                        </a:rPr>
                        <m:t>𝜃</m:t>
                      </m:r>
                      <m:r>
                        <a:rPr lang="en-US" altLang="zh-CN" b="0" i="1" smtClean="0">
                          <a:latin typeface="Cambria Math" panose="02040503050406030204" pitchFamily="18" charset="0"/>
                        </a:rPr>
                        <m:t>)</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796136" y="3284984"/>
                <a:ext cx="1705339" cy="369332"/>
              </a:xfrm>
              <a:prstGeom prst="rect">
                <a:avLst/>
              </a:prstGeom>
              <a:blipFill>
                <a:blip r:embed="rId4"/>
                <a:stretch>
                  <a:fillRect l="-5714" t="-8333" r="-5357" b="-36667"/>
                </a:stretch>
              </a:blipFill>
            </p:spPr>
            <p:txBody>
              <a:bodyPr/>
              <a:lstStyle/>
              <a:p>
                <a:r>
                  <a:rPr lang="zh-CN" altLang="en-US">
                    <a:noFill/>
                  </a:rPr>
                  <a:t> </a:t>
                </a:r>
              </a:p>
            </p:txBody>
          </p:sp>
        </mc:Fallback>
      </mc:AlternateContent>
      <p:sp>
        <p:nvSpPr>
          <p:cNvPr id="7" name="文本框 6"/>
          <p:cNvSpPr txBox="1"/>
          <p:nvPr/>
        </p:nvSpPr>
        <p:spPr>
          <a:xfrm>
            <a:off x="1043438" y="2578610"/>
            <a:ext cx="2160240" cy="461665"/>
          </a:xfrm>
          <a:prstGeom prst="rect">
            <a:avLst/>
          </a:prstGeom>
          <a:noFill/>
        </p:spPr>
        <p:txBody>
          <a:bodyPr wrap="square" rtlCol="0">
            <a:spAutoFit/>
          </a:bodyPr>
          <a:lstStyle/>
          <a:p>
            <a:r>
              <a:rPr lang="zh-CN" altLang="en-US" dirty="0"/>
              <a:t>一条直线</a:t>
            </a:r>
          </a:p>
        </p:txBody>
      </p:sp>
      <p:sp>
        <p:nvSpPr>
          <p:cNvPr id="8" name="文本框 7"/>
          <p:cNvSpPr txBox="1"/>
          <p:nvPr/>
        </p:nvSpPr>
        <p:spPr>
          <a:xfrm>
            <a:off x="5986265" y="2523382"/>
            <a:ext cx="1512168" cy="461665"/>
          </a:xfrm>
          <a:prstGeom prst="rect">
            <a:avLst/>
          </a:prstGeom>
          <a:noFill/>
        </p:spPr>
        <p:txBody>
          <a:bodyPr wrap="square" rtlCol="0">
            <a:spAutoFit/>
          </a:bodyPr>
          <a:lstStyle/>
          <a:p>
            <a:r>
              <a:rPr lang="zh-CN" altLang="en-US" dirty="0"/>
              <a:t>一个点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75656" y="1412776"/>
            <a:ext cx="6207794" cy="5095415"/>
          </a:xfrm>
          <a:prstGeom prst="rect">
            <a:avLst/>
          </a:prstGeom>
        </p:spPr>
      </p:pic>
      <p:sp>
        <p:nvSpPr>
          <p:cNvPr id="4" name="矩形 3"/>
          <p:cNvSpPr/>
          <p:nvPr/>
        </p:nvSpPr>
        <p:spPr>
          <a:xfrm>
            <a:off x="827584" y="332656"/>
            <a:ext cx="3943708" cy="880241"/>
          </a:xfrm>
          <a:prstGeom prst="rect">
            <a:avLst/>
          </a:prstGeom>
        </p:spPr>
        <p:txBody>
          <a:bodyPr wrap="none">
            <a:spAutoFit/>
          </a:bodyPr>
          <a:lstStyle/>
          <a:p>
            <a:pPr>
              <a:lnSpc>
                <a:spcPct val="160000"/>
              </a:lnSpc>
              <a:spcBef>
                <a:spcPct val="50000"/>
              </a:spcBef>
              <a:buClr>
                <a:schemeClr val="tx1"/>
              </a:buClr>
              <a:buSzPct val="80000"/>
              <a:buFont typeface="Wingdings" pitchFamily="2" charset="2"/>
              <a:buNone/>
            </a:pPr>
            <a:r>
              <a:rPr lang="zh-CN" altLang="en-US" sz="3200" b="1" dirty="0"/>
              <a:t>直线</a:t>
            </a:r>
            <a:r>
              <a:rPr lang="en-US" altLang="zh-CN" sz="3200" b="1" dirty="0"/>
              <a:t>Hough</a:t>
            </a:r>
            <a:r>
              <a:rPr lang="zh-CN" altLang="en-US" sz="3200" b="1" dirty="0"/>
              <a:t>变换例子</a:t>
            </a:r>
          </a:p>
        </p:txBody>
      </p:sp>
    </p:spTree>
  </p:cSld>
  <p:clrMapOvr>
    <a:masterClrMapping/>
  </p:clrMapOvr>
</p:sld>
</file>

<file path=ppt/theme/theme1.xml><?xml version="1.0" encoding="utf-8"?>
<a:theme xmlns:a="http://schemas.openxmlformats.org/drawingml/2006/main" name="Ribbons">
  <a:themeElements>
    <a:clrScheme name="">
      <a:dk1>
        <a:srgbClr val="000F1E"/>
      </a:dk1>
      <a:lt1>
        <a:srgbClr val="FFFFFF"/>
      </a:lt1>
      <a:dk2>
        <a:srgbClr val="003366"/>
      </a:dk2>
      <a:lt2>
        <a:srgbClr val="CCFFFF"/>
      </a:lt2>
      <a:accent1>
        <a:srgbClr val="006699"/>
      </a:accent1>
      <a:accent2>
        <a:srgbClr val="003366"/>
      </a:accent2>
      <a:accent3>
        <a:srgbClr val="AAADB8"/>
      </a:accent3>
      <a:accent4>
        <a:srgbClr val="DADADA"/>
      </a:accent4>
      <a:accent5>
        <a:srgbClr val="AAB8CA"/>
      </a:accent5>
      <a:accent6>
        <a:srgbClr val="002D5C"/>
      </a:accent6>
      <a:hlink>
        <a:srgbClr val="0099CC"/>
      </a:hlink>
      <a:folHlink>
        <a:srgbClr val="009999"/>
      </a:folHlink>
    </a:clrScheme>
    <a:fontScheme name="Ribbons">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Ribbons 1">
        <a:dk1>
          <a:srgbClr val="220011"/>
        </a:dk1>
        <a:lt1>
          <a:srgbClr val="FFFFCC"/>
        </a:lt1>
        <a:dk2>
          <a:srgbClr val="660033"/>
        </a:dk2>
        <a:lt2>
          <a:srgbClr val="FFCC00"/>
        </a:lt2>
        <a:accent1>
          <a:srgbClr val="CC0099"/>
        </a:accent1>
        <a:accent2>
          <a:srgbClr val="56002B"/>
        </a:accent2>
        <a:accent3>
          <a:srgbClr val="B8AAAD"/>
        </a:accent3>
        <a:accent4>
          <a:srgbClr val="DADAAE"/>
        </a:accent4>
        <a:accent5>
          <a:srgbClr val="E2AACA"/>
        </a:accent5>
        <a:accent6>
          <a:srgbClr val="4D0026"/>
        </a:accent6>
        <a:hlink>
          <a:srgbClr val="9C004E"/>
        </a:hlink>
        <a:folHlink>
          <a:srgbClr val="FF6600"/>
        </a:folHlink>
      </a:clrScheme>
      <a:clrMap bg1="dk2" tx1="lt1" bg2="dk1" tx2="lt2" accent1="accent1" accent2="accent2" accent3="accent3" accent4="accent4" accent5="accent5" accent6="accent6" hlink="hlink" folHlink="folHlink"/>
    </a:extraClrScheme>
    <a:extraClrScheme>
      <a:clrScheme name="Ribbons 2">
        <a:dk1>
          <a:srgbClr val="001600"/>
        </a:dk1>
        <a:lt1>
          <a:srgbClr val="669900"/>
        </a:lt1>
        <a:dk2>
          <a:srgbClr val="000000"/>
        </a:dk2>
        <a:lt2>
          <a:srgbClr val="006600"/>
        </a:lt2>
        <a:accent1>
          <a:srgbClr val="336600"/>
        </a:accent1>
        <a:accent2>
          <a:srgbClr val="89BA00"/>
        </a:accent2>
        <a:accent3>
          <a:srgbClr val="B8CAAA"/>
        </a:accent3>
        <a:accent4>
          <a:srgbClr val="001100"/>
        </a:accent4>
        <a:accent5>
          <a:srgbClr val="ADB8AA"/>
        </a:accent5>
        <a:accent6>
          <a:srgbClr val="7CA800"/>
        </a:accent6>
        <a:hlink>
          <a:srgbClr val="FFCC00"/>
        </a:hlink>
        <a:folHlink>
          <a:srgbClr val="FF7C80"/>
        </a:folHlink>
      </a:clrScheme>
      <a:clrMap bg1="lt1" tx1="dk1" bg2="lt2" tx2="dk2" accent1="accent1" accent2="accent2" accent3="accent3" accent4="accent4" accent5="accent5" accent6="accent6" hlink="hlink" folHlink="folHlink"/>
    </a:extraClrScheme>
    <a:extraClrScheme>
      <a:clrScheme name="Ribbons 3">
        <a:dk1>
          <a:srgbClr val="000000"/>
        </a:dk1>
        <a:lt1>
          <a:srgbClr val="B2B2B2"/>
        </a:lt1>
        <a:dk2>
          <a:srgbClr val="000000"/>
        </a:dk2>
        <a:lt2>
          <a:srgbClr val="777777"/>
        </a:lt2>
        <a:accent1>
          <a:srgbClr val="CBCBCB"/>
        </a:accent1>
        <a:accent2>
          <a:srgbClr val="969696"/>
        </a:accent2>
        <a:accent3>
          <a:srgbClr val="D5D5D5"/>
        </a:accent3>
        <a:accent4>
          <a:srgbClr val="000000"/>
        </a:accent4>
        <a:accent5>
          <a:srgbClr val="E2E2E2"/>
        </a:accent5>
        <a:accent6>
          <a:srgbClr val="878787"/>
        </a:accent6>
        <a:hlink>
          <a:srgbClr val="333333"/>
        </a:hlink>
        <a:folHlink>
          <a:srgbClr val="777777"/>
        </a:folHlink>
      </a:clrScheme>
      <a:clrMap bg1="lt1" tx1="dk1" bg2="lt2" tx2="dk2" accent1="accent1" accent2="accent2" accent3="accent3" accent4="accent4" accent5="accent5" accent6="accent6" hlink="hlink" folHlink="folHlink"/>
    </a:extraClrScheme>
    <a:extraClrScheme>
      <a:clrScheme name="Ribbons 4">
        <a:dk1>
          <a:srgbClr val="000F1E"/>
        </a:dk1>
        <a:lt1>
          <a:srgbClr val="FFFFFF"/>
        </a:lt1>
        <a:dk2>
          <a:srgbClr val="003366"/>
        </a:dk2>
        <a:lt2>
          <a:srgbClr val="33CCCC"/>
        </a:lt2>
        <a:accent1>
          <a:srgbClr val="006699"/>
        </a:accent1>
        <a:accent2>
          <a:srgbClr val="003366"/>
        </a:accent2>
        <a:accent3>
          <a:srgbClr val="AAADB8"/>
        </a:accent3>
        <a:accent4>
          <a:srgbClr val="DADADA"/>
        </a:accent4>
        <a:accent5>
          <a:srgbClr val="AAB8CA"/>
        </a:accent5>
        <a:accent6>
          <a:srgbClr val="002D5C"/>
        </a:accent6>
        <a:hlink>
          <a:srgbClr val="0099CC"/>
        </a:hlink>
        <a:folHlink>
          <a:srgbClr val="009999"/>
        </a:folHlink>
      </a:clrScheme>
      <a:clrMap bg1="dk2" tx1="lt1" bg2="dk1" tx2="lt2" accent1="accent1" accent2="accent2" accent3="accent3" accent4="accent4" accent5="accent5" accent6="accent6" hlink="hlink" folHlink="folHlink"/>
    </a:extraClrScheme>
    <a:extraClrScheme>
      <a:clrScheme name="Ribbons 5">
        <a:dk1>
          <a:srgbClr val="002F2E"/>
        </a:dk1>
        <a:lt1>
          <a:srgbClr val="FFFFFF"/>
        </a:lt1>
        <a:dk2>
          <a:srgbClr val="008080"/>
        </a:dk2>
        <a:lt2>
          <a:srgbClr val="66FFCC"/>
        </a:lt2>
        <a:accent1>
          <a:srgbClr val="0099CC"/>
        </a:accent1>
        <a:accent2>
          <a:srgbClr val="005250"/>
        </a:accent2>
        <a:accent3>
          <a:srgbClr val="AAC0C0"/>
        </a:accent3>
        <a:accent4>
          <a:srgbClr val="DADADA"/>
        </a:accent4>
        <a:accent5>
          <a:srgbClr val="AACAE2"/>
        </a:accent5>
        <a:accent6>
          <a:srgbClr val="004948"/>
        </a:accent6>
        <a:hlink>
          <a:srgbClr val="00CC99"/>
        </a:hlink>
        <a:folHlink>
          <a:srgbClr val="009999"/>
        </a:folHlink>
      </a:clrScheme>
      <a:clrMap bg1="dk2" tx1="lt1" bg2="dk1" tx2="lt2" accent1="accent1" accent2="accent2" accent3="accent3" accent4="accent4" accent5="accent5" accent6="accent6" hlink="hlink" folHlink="folHlink"/>
    </a:extraClrScheme>
    <a:extraClrScheme>
      <a:clrScheme name="Ribbons 6">
        <a:dk1>
          <a:srgbClr val="000022"/>
        </a:dk1>
        <a:lt1>
          <a:srgbClr val="FFFFFF"/>
        </a:lt1>
        <a:dk2>
          <a:srgbClr val="000066"/>
        </a:dk2>
        <a:lt2>
          <a:srgbClr val="FFCC00"/>
        </a:lt2>
        <a:accent1>
          <a:srgbClr val="666699"/>
        </a:accent1>
        <a:accent2>
          <a:srgbClr val="000048"/>
        </a:accent2>
        <a:accent3>
          <a:srgbClr val="AAAAB8"/>
        </a:accent3>
        <a:accent4>
          <a:srgbClr val="DADADA"/>
        </a:accent4>
        <a:accent5>
          <a:srgbClr val="B8B8CA"/>
        </a:accent5>
        <a:accent6>
          <a:srgbClr val="000040"/>
        </a:accent6>
        <a:hlink>
          <a:srgbClr val="9999FF"/>
        </a:hlink>
        <a:folHlink>
          <a:srgbClr val="0000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Designs\Ribbons.pot</Template>
  <TotalTime>5256</TotalTime>
  <Words>1025</Words>
  <Application>Microsoft Office PowerPoint</Application>
  <PresentationFormat>全屏显示(4:3)</PresentationFormat>
  <Paragraphs>101</Paragraphs>
  <Slides>31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31</vt:i4>
      </vt:variant>
    </vt:vector>
  </HeadingPairs>
  <TitlesOfParts>
    <vt:vector size="45" baseType="lpstr">
      <vt:lpstr>方正舒体</vt:lpstr>
      <vt:lpstr>楷体_GB2312</vt:lpstr>
      <vt:lpstr>宋体</vt:lpstr>
      <vt:lpstr>Arial</vt:lpstr>
      <vt:lpstr>Calibri</vt:lpstr>
      <vt:lpstr>Cambria Math</vt:lpstr>
      <vt:lpstr>Comic Sans MS</vt:lpstr>
      <vt:lpstr>Times</vt:lpstr>
      <vt:lpstr>Times New Roman</vt:lpstr>
      <vt:lpstr>Wingdings</vt:lpstr>
      <vt:lpstr>Ribbons</vt:lpstr>
      <vt:lpstr>文档</vt:lpstr>
      <vt:lpstr>Equation</vt:lpstr>
      <vt:lpstr>公式</vt:lpstr>
      <vt:lpstr>第七章  图像分割(续)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diph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多媒体技术中的数字图象处理</dc:title>
  <dc:creator>diph1</dc:creator>
  <cp:lastModifiedBy>Yirui Wu</cp:lastModifiedBy>
  <cp:revision>600</cp:revision>
  <dcterms:created xsi:type="dcterms:W3CDTF">2000-08-11T08:01:46Z</dcterms:created>
  <dcterms:modified xsi:type="dcterms:W3CDTF">2017-05-11T16:49:56Z</dcterms:modified>
</cp:coreProperties>
</file>